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301" r:id="rId2"/>
    <p:sldId id="264" r:id="rId3"/>
    <p:sldId id="782" r:id="rId4"/>
    <p:sldId id="663" r:id="rId5"/>
    <p:sldId id="704" r:id="rId6"/>
    <p:sldId id="705" r:id="rId7"/>
    <p:sldId id="760" r:id="rId8"/>
    <p:sldId id="706" r:id="rId9"/>
    <p:sldId id="707" r:id="rId10"/>
    <p:sldId id="708" r:id="rId11"/>
    <p:sldId id="709" r:id="rId12"/>
    <p:sldId id="710" r:id="rId13"/>
    <p:sldId id="711" r:id="rId14"/>
    <p:sldId id="712" r:id="rId15"/>
    <p:sldId id="713" r:id="rId16"/>
    <p:sldId id="715" r:id="rId17"/>
    <p:sldId id="716" r:id="rId18"/>
    <p:sldId id="717" r:id="rId19"/>
    <p:sldId id="718" r:id="rId20"/>
    <p:sldId id="720" r:id="rId21"/>
    <p:sldId id="722" r:id="rId22"/>
    <p:sldId id="721" r:id="rId23"/>
    <p:sldId id="724" r:id="rId24"/>
    <p:sldId id="725" r:id="rId25"/>
    <p:sldId id="726" r:id="rId26"/>
    <p:sldId id="727" r:id="rId27"/>
    <p:sldId id="728" r:id="rId28"/>
    <p:sldId id="729" r:id="rId29"/>
    <p:sldId id="731" r:id="rId30"/>
    <p:sldId id="732" r:id="rId31"/>
    <p:sldId id="736" r:id="rId32"/>
    <p:sldId id="737" r:id="rId33"/>
    <p:sldId id="738" r:id="rId34"/>
    <p:sldId id="739" r:id="rId35"/>
    <p:sldId id="740" r:id="rId36"/>
    <p:sldId id="747" r:id="rId37"/>
    <p:sldId id="748" r:id="rId38"/>
    <p:sldId id="749" r:id="rId39"/>
    <p:sldId id="750" r:id="rId40"/>
    <p:sldId id="751" r:id="rId41"/>
    <p:sldId id="752" r:id="rId42"/>
    <p:sldId id="753" r:id="rId43"/>
    <p:sldId id="754" r:id="rId44"/>
    <p:sldId id="755" r:id="rId45"/>
    <p:sldId id="758" r:id="rId46"/>
    <p:sldId id="759" r:id="rId47"/>
    <p:sldId id="783" r:id="rId48"/>
    <p:sldId id="762" r:id="rId49"/>
    <p:sldId id="763" r:id="rId50"/>
    <p:sldId id="775" r:id="rId51"/>
    <p:sldId id="766" r:id="rId52"/>
    <p:sldId id="776" r:id="rId53"/>
    <p:sldId id="774" r:id="rId54"/>
    <p:sldId id="770" r:id="rId55"/>
    <p:sldId id="772" r:id="rId56"/>
    <p:sldId id="777" r:id="rId57"/>
    <p:sldId id="778" r:id="rId58"/>
    <p:sldId id="779" r:id="rId59"/>
    <p:sldId id="780" r:id="rId60"/>
    <p:sldId id="784" r:id="rId61"/>
  </p:sldIdLst>
  <p:sldSz cx="12192000" cy="6858000"/>
  <p:notesSz cx="6858000" cy="9144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30"/>
    <p:restoredTop sz="85442"/>
  </p:normalViewPr>
  <p:slideViewPr>
    <p:cSldViewPr snapToGrid="0" snapToObjects="1">
      <p:cViewPr varScale="1">
        <p:scale>
          <a:sx n="108" d="100"/>
          <a:sy n="108" d="100"/>
        </p:scale>
        <p:origin x="7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00A56-0B0F-2144-ADD4-B0590C763639}" type="datetimeFigureOut">
              <a:rPr lang="en-QA" smtClean="0"/>
              <a:t>12/04/2021</a:t>
            </a:fld>
            <a:endParaRPr lang="en-Q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Q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FD6F-17FD-734A-8602-84FA66BEC6ED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7282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257F-7A00-B04E-AE16-E0A7A316C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1CD64-BF98-BA44-AC94-91BA63B1F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0E966-D6DC-1949-8D25-BC4E52D0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12/04/2021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FFF41-B4BE-3246-9377-EDD917F1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9ED95-D7FA-5A46-8249-6DD74B08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0480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7293-2DFF-5048-B700-BD9675DB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EB5CE-AE25-2D41-892E-22684B336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F0FD9-8590-3546-9124-CAF5793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12/04/2021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AF5EE-397A-1044-AC45-E3700918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1B402-37D6-2C42-8521-A5AD75C6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0532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7EA0B-BCBE-A445-9B27-29CB1AAC8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AB2DC-F1A4-8F44-B085-986772EB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7A66A-54C5-D544-9593-A18A9D91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12/04/2021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A21D1-AD58-2D4A-8D97-BFCD9320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B63C8-6833-F947-9443-83654433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3265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1283-F8C4-F746-B813-18786927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838D6-DCF8-4041-9AA4-B2F26C728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2A351-FA0D-DB4C-A798-24E79C64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12/04/2021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D7115-CC43-FC48-9A10-2338817A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4FEC-197C-7640-B515-D9264150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154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1A3-D7A2-7041-B4FF-D1A57196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2A4A7-B567-0048-9AFE-3D07C2651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CCA15-781C-534B-8AC3-BF452491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12/04/2021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DC1CE-67BC-1547-8BDB-5C605FED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21006-9BF0-354B-B141-D2C8383C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430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4BDD-81D5-D142-A727-22820AF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7F71-10F2-A14D-81E2-BEB205780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BB280-09CE-2A44-9D00-66BEBEBF7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97D47-D5F3-5348-9BAE-696D23AB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12/04/2021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2907-E3B1-0043-939E-2D8A846A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0800B-E8B2-684B-9B57-6C26E357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259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DF86-A0B4-F44A-A31A-95E3CC8B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75D27-E7DB-5E4F-81D5-D12E11604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8071C-3A38-9E4F-9D6A-1367BA364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A5671-A83E-DE4E-B1F4-7318BC01F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934BF-CBC8-D242-A285-203727D8C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E922D-7A94-494B-9A4A-501DA80D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12/04/2021</a:t>
            </a:fld>
            <a:endParaRPr lang="en-Q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14485-B2D1-BA4A-A5CA-659789F2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B63AA-FAC5-9A45-8FBC-CEE7FBF9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1336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2A8B-268A-334C-9E95-2FB7DCFC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3BA73-4BB5-DB43-8F27-F94C850F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12/04/2021</a:t>
            </a:fld>
            <a:endParaRPr lang="en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532B1-EA95-D74B-B748-DC746150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36723-4FAC-9840-9A5B-4DF465EC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951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D649C-D7F4-5B42-B246-6DEBB143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12/04/2021</a:t>
            </a:fld>
            <a:endParaRPr lang="en-Q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98E6F-0D7F-4040-9452-2C7935E1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F4BD6-74D3-2044-A6B3-209E87B9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21011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1355-B556-C346-8B49-C0F77CBC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D652-20E6-6B4C-BE57-CCFC4594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1E2B1-3E01-9C4C-9BA7-410D9B6F2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E1F73-C1FB-DE42-9B9D-79CD298A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12/04/2021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9C4D7-BEA1-2A45-9AEE-C7B2DF16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A629B-D1CF-F444-855D-886239EC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9624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3AD7-CE88-F24B-A075-C5B1B824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8EC44-5B56-1846-9C80-3E693F005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55BD0-4B16-0A42-A160-A29DE5113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B3E0D-9862-3C41-997D-D25612E0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12/04/2021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19434-C43B-504C-97CD-9E0F2780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AF507-A6CB-7B43-A97F-C7234EFA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16054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5CC8E-9C77-2949-A346-D549FA86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C34F5-D76D-5B44-A4EE-465EA9007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28CD-7178-8C4E-8636-833594FA9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BEF6-5609-CE49-8310-265A9305FA09}" type="datetimeFigureOut">
              <a:rPr lang="en-QA" smtClean="0"/>
              <a:t>12/04/2021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B9F26-806D-B54F-9B04-DCCAADEAC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5784-7C39-4D49-A827-36CF9D2D7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0176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Q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8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19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00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03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02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8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04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02.png"/><Relationship Id="rId5" Type="http://schemas.openxmlformats.org/officeDocument/2006/relationships/image" Target="../media/image189.png"/><Relationship Id="rId15" Type="http://schemas.openxmlformats.org/officeDocument/2006/relationships/image" Target="../media/image205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19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06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07.png"/><Relationship Id="rId5" Type="http://schemas.openxmlformats.org/officeDocument/2006/relationships/image" Target="../media/image189.png"/><Relationship Id="rId15" Type="http://schemas.openxmlformats.org/officeDocument/2006/relationships/image" Target="../media/image208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09.png"/><Relationship Id="rId5" Type="http://schemas.openxmlformats.org/officeDocument/2006/relationships/image" Target="../media/image189.png"/><Relationship Id="rId15" Type="http://schemas.openxmlformats.org/officeDocument/2006/relationships/image" Target="../media/image210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11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12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13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14.png"/><Relationship Id="rId5" Type="http://schemas.openxmlformats.org/officeDocument/2006/relationships/image" Target="../media/image189.png"/><Relationship Id="rId15" Type="http://schemas.openxmlformats.org/officeDocument/2006/relationships/image" Target="../media/image215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17.png"/><Relationship Id="rId5" Type="http://schemas.openxmlformats.org/officeDocument/2006/relationships/image" Target="../media/image189.png"/><Relationship Id="rId15" Type="http://schemas.openxmlformats.org/officeDocument/2006/relationships/image" Target="../media/image218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17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20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19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8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2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19.png"/><Relationship Id="rId5" Type="http://schemas.openxmlformats.org/officeDocument/2006/relationships/image" Target="../media/image189.png"/><Relationship Id="rId15" Type="http://schemas.openxmlformats.org/officeDocument/2006/relationships/image" Target="../media/image222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19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23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24.png"/><Relationship Id="rId5" Type="http://schemas.openxmlformats.org/officeDocument/2006/relationships/image" Target="../media/image189.png"/><Relationship Id="rId15" Type="http://schemas.openxmlformats.org/officeDocument/2006/relationships/image" Target="../media/image222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2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26.png"/><Relationship Id="rId5" Type="http://schemas.openxmlformats.org/officeDocument/2006/relationships/image" Target="../media/image189.png"/><Relationship Id="rId15" Type="http://schemas.openxmlformats.org/officeDocument/2006/relationships/image" Target="../media/image222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27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28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2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29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30.png"/><Relationship Id="rId5" Type="http://schemas.openxmlformats.org/officeDocument/2006/relationships/image" Target="../media/image189.png"/><Relationship Id="rId15" Type="http://schemas.openxmlformats.org/officeDocument/2006/relationships/image" Target="../media/image222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3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33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32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34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32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37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36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35.png"/><Relationship Id="rId5" Type="http://schemas.openxmlformats.org/officeDocument/2006/relationships/image" Target="../media/image189.png"/><Relationship Id="rId15" Type="http://schemas.openxmlformats.org/officeDocument/2006/relationships/image" Target="../media/image23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3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37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36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0.png"/><Relationship Id="rId5" Type="http://schemas.openxmlformats.org/officeDocument/2006/relationships/image" Target="../media/image189.png"/><Relationship Id="rId15" Type="http://schemas.openxmlformats.org/officeDocument/2006/relationships/image" Target="../media/image23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3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37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36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1.png"/><Relationship Id="rId5" Type="http://schemas.openxmlformats.org/officeDocument/2006/relationships/image" Target="../media/image189.png"/><Relationship Id="rId15" Type="http://schemas.openxmlformats.org/officeDocument/2006/relationships/image" Target="../media/image23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3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37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36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2.png"/><Relationship Id="rId5" Type="http://schemas.openxmlformats.org/officeDocument/2006/relationships/image" Target="../media/image189.png"/><Relationship Id="rId15" Type="http://schemas.openxmlformats.org/officeDocument/2006/relationships/image" Target="../media/image23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3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37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36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0.png"/><Relationship Id="rId5" Type="http://schemas.openxmlformats.org/officeDocument/2006/relationships/image" Target="../media/image189.png"/><Relationship Id="rId15" Type="http://schemas.openxmlformats.org/officeDocument/2006/relationships/image" Target="../media/image239.png"/><Relationship Id="rId10" Type="http://schemas.openxmlformats.org/officeDocument/2006/relationships/image" Target="../media/image194.png"/><Relationship Id="rId4" Type="http://schemas.openxmlformats.org/officeDocument/2006/relationships/image" Target="../media/image243.png"/><Relationship Id="rId9" Type="http://schemas.openxmlformats.org/officeDocument/2006/relationships/image" Target="../media/image193.png"/><Relationship Id="rId14" Type="http://schemas.openxmlformats.org/officeDocument/2006/relationships/image" Target="../media/image2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45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4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46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4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4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4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7.png"/><Relationship Id="rId5" Type="http://schemas.openxmlformats.org/officeDocument/2006/relationships/image" Target="../media/image189.png"/><Relationship Id="rId15" Type="http://schemas.openxmlformats.org/officeDocument/2006/relationships/image" Target="../media/image251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5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4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4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52.png"/><Relationship Id="rId5" Type="http://schemas.openxmlformats.org/officeDocument/2006/relationships/image" Target="../media/image189.png"/><Relationship Id="rId15" Type="http://schemas.openxmlformats.org/officeDocument/2006/relationships/image" Target="../media/image251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5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4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4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53.png"/><Relationship Id="rId5" Type="http://schemas.openxmlformats.org/officeDocument/2006/relationships/image" Target="../media/image189.png"/><Relationship Id="rId15" Type="http://schemas.openxmlformats.org/officeDocument/2006/relationships/image" Target="../media/image251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5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4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4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54.png"/><Relationship Id="rId5" Type="http://schemas.openxmlformats.org/officeDocument/2006/relationships/image" Target="../media/image189.png"/><Relationship Id="rId15" Type="http://schemas.openxmlformats.org/officeDocument/2006/relationships/image" Target="../media/image251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5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4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4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55.png"/><Relationship Id="rId5" Type="http://schemas.openxmlformats.org/officeDocument/2006/relationships/image" Target="../media/image189.png"/><Relationship Id="rId15" Type="http://schemas.openxmlformats.org/officeDocument/2006/relationships/image" Target="../media/image251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5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267.png"/><Relationship Id="rId18" Type="http://schemas.openxmlformats.org/officeDocument/2006/relationships/image" Target="../media/image272.png"/><Relationship Id="rId3" Type="http://schemas.openxmlformats.org/officeDocument/2006/relationships/image" Target="../media/image257.png"/><Relationship Id="rId21" Type="http://schemas.openxmlformats.org/officeDocument/2006/relationships/image" Target="../media/image275.png"/><Relationship Id="rId7" Type="http://schemas.openxmlformats.org/officeDocument/2006/relationships/image" Target="../media/image261.png"/><Relationship Id="rId12" Type="http://schemas.openxmlformats.org/officeDocument/2006/relationships/image" Target="../media/image266.png"/><Relationship Id="rId17" Type="http://schemas.openxmlformats.org/officeDocument/2006/relationships/image" Target="../media/image271.png"/><Relationship Id="rId2" Type="http://schemas.openxmlformats.org/officeDocument/2006/relationships/image" Target="../media/image256.png"/><Relationship Id="rId16" Type="http://schemas.openxmlformats.org/officeDocument/2006/relationships/image" Target="../media/image270.png"/><Relationship Id="rId20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265.png"/><Relationship Id="rId5" Type="http://schemas.openxmlformats.org/officeDocument/2006/relationships/image" Target="../media/image259.png"/><Relationship Id="rId15" Type="http://schemas.openxmlformats.org/officeDocument/2006/relationships/image" Target="../media/image269.png"/><Relationship Id="rId10" Type="http://schemas.openxmlformats.org/officeDocument/2006/relationships/image" Target="../media/image264.png"/><Relationship Id="rId19" Type="http://schemas.openxmlformats.org/officeDocument/2006/relationships/image" Target="../media/image273.png"/><Relationship Id="rId4" Type="http://schemas.openxmlformats.org/officeDocument/2006/relationships/image" Target="../media/image258.png"/><Relationship Id="rId9" Type="http://schemas.openxmlformats.org/officeDocument/2006/relationships/image" Target="../media/image263.png"/><Relationship Id="rId14" Type="http://schemas.openxmlformats.org/officeDocument/2006/relationships/image" Target="../media/image26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10" Type="http://schemas.openxmlformats.org/officeDocument/2006/relationships/image" Target="../media/image284.png"/><Relationship Id="rId4" Type="http://schemas.openxmlformats.org/officeDocument/2006/relationships/image" Target="../media/image278.png"/><Relationship Id="rId9" Type="http://schemas.openxmlformats.org/officeDocument/2006/relationships/image" Target="../media/image28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17" Type="http://schemas.openxmlformats.org/officeDocument/2006/relationships/image" Target="../media/image177.png"/><Relationship Id="rId2" Type="http://schemas.openxmlformats.org/officeDocument/2006/relationships/image" Target="../media/image162.png"/><Relationship Id="rId16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8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8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9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10" Type="http://schemas.openxmlformats.org/officeDocument/2006/relationships/image" Target="../media/image293.png"/><Relationship Id="rId4" Type="http://schemas.openxmlformats.org/officeDocument/2006/relationships/image" Target="../media/image278.png"/><Relationship Id="rId9" Type="http://schemas.openxmlformats.org/officeDocument/2006/relationships/image" Target="../media/image29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9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9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300.png"/><Relationship Id="rId5" Type="http://schemas.openxmlformats.org/officeDocument/2006/relationships/image" Target="../media/image279.png"/><Relationship Id="rId10" Type="http://schemas.openxmlformats.org/officeDocument/2006/relationships/image" Target="../media/image299.png"/><Relationship Id="rId4" Type="http://schemas.openxmlformats.org/officeDocument/2006/relationships/image" Target="../media/image278.png"/><Relationship Id="rId9" Type="http://schemas.openxmlformats.org/officeDocument/2006/relationships/image" Target="../media/image29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1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30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10" Type="http://schemas.openxmlformats.org/officeDocument/2006/relationships/image" Target="../media/image304.png"/><Relationship Id="rId4" Type="http://schemas.openxmlformats.org/officeDocument/2006/relationships/image" Target="../media/image278.png"/><Relationship Id="rId9" Type="http://schemas.openxmlformats.org/officeDocument/2006/relationships/image" Target="../media/image30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17" Type="http://schemas.openxmlformats.org/officeDocument/2006/relationships/image" Target="../media/image177.png"/><Relationship Id="rId2" Type="http://schemas.openxmlformats.org/officeDocument/2006/relationships/image" Target="../media/image162.png"/><Relationship Id="rId16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80.png"/><Relationship Id="rId17" Type="http://schemas.openxmlformats.org/officeDocument/2006/relationships/image" Target="../media/image177.png"/><Relationship Id="rId2" Type="http://schemas.openxmlformats.org/officeDocument/2006/relationships/image" Target="../media/image162.png"/><Relationship Id="rId16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9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80.png"/><Relationship Id="rId17" Type="http://schemas.openxmlformats.org/officeDocument/2006/relationships/image" Target="../media/image183.png"/><Relationship Id="rId2" Type="http://schemas.openxmlformats.org/officeDocument/2006/relationships/image" Target="../media/image162.png"/><Relationship Id="rId16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9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8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18" Type="http://schemas.openxmlformats.org/officeDocument/2006/relationships/image" Target="../media/image184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80.png"/><Relationship Id="rId17" Type="http://schemas.openxmlformats.org/officeDocument/2006/relationships/image" Target="../media/image183.png"/><Relationship Id="rId2" Type="http://schemas.openxmlformats.org/officeDocument/2006/relationships/image" Target="../media/image162.png"/><Relationship Id="rId16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9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10" Type="http://schemas.openxmlformats.org/officeDocument/2006/relationships/image" Target="../media/image170.png"/><Relationship Id="rId19" Type="http://schemas.openxmlformats.org/officeDocument/2006/relationships/image" Target="../media/image185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8A2D-1C5E-9B4A-85D1-5774D276A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2387600"/>
          </a:xfrm>
        </p:spPr>
        <p:txBody>
          <a:bodyPr/>
          <a:lstStyle/>
          <a:p>
            <a:r>
              <a:rPr lang="en-QA" dirty="0"/>
              <a:t>AI for Medicine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DAD48-F178-924A-855C-C37710EF0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054"/>
            <a:ext cx="9144000" cy="2250122"/>
          </a:xfrm>
        </p:spPr>
        <p:txBody>
          <a:bodyPr>
            <a:noAutofit/>
          </a:bodyPr>
          <a:lstStyle/>
          <a:p>
            <a:r>
              <a:rPr lang="en-QA" sz="2800" b="1" dirty="0">
                <a:solidFill>
                  <a:srgbClr val="00B0F0"/>
                </a:solidFill>
              </a:rPr>
              <a:t>Lecture 21: </a:t>
            </a:r>
          </a:p>
          <a:p>
            <a:r>
              <a:rPr lang="en-QA" sz="2800" b="1" dirty="0">
                <a:solidFill>
                  <a:srgbClr val="00B0F0"/>
                </a:solidFill>
              </a:rPr>
              <a:t>Deep Learning – Part II</a:t>
            </a:r>
          </a:p>
          <a:p>
            <a:endParaRPr lang="en-QA" sz="2800" dirty="0"/>
          </a:p>
          <a:p>
            <a:r>
              <a:rPr lang="en-QA" sz="2800" dirty="0"/>
              <a:t>April 12, 2021</a:t>
            </a:r>
          </a:p>
          <a:p>
            <a:r>
              <a:rPr lang="en-QA" sz="2800" dirty="0"/>
              <a:t>Mohammad Hammoud</a:t>
            </a:r>
          </a:p>
          <a:p>
            <a:r>
              <a:rPr lang="en-QA" sz="2800" b="1" dirty="0">
                <a:solidFill>
                  <a:srgbClr val="FF0000"/>
                </a:solidFill>
              </a:rPr>
              <a:t>Carnegie Mellon University in Qatar</a:t>
            </a:r>
          </a:p>
        </p:txBody>
      </p:sp>
    </p:spTree>
    <p:extLst>
      <p:ext uri="{BB962C8B-B14F-4D97-AF65-F5344CB8AC3E}">
        <p14:creationId xmlns:p14="http://schemas.microsoft.com/office/powerpoint/2010/main" val="16250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66748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66748" cy="701539"/>
              </a:xfrm>
              <a:prstGeom prst="rect">
                <a:avLst/>
              </a:prstGeom>
              <a:blipFill>
                <a:blip r:embed="rId11"/>
                <a:stretch>
                  <a:fillRect l="-9836" t="-5357" r="-491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41731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Derivative of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QA" sz="2400" dirty="0"/>
                  <a:t>with respect to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QA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4173130" cy="461665"/>
              </a:xfrm>
              <a:prstGeom prst="rect">
                <a:avLst/>
              </a:prstGeom>
              <a:blipFill>
                <a:blip r:embed="rId12"/>
                <a:stretch>
                  <a:fillRect l="-2432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07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/>
      <p:bldP spid="43" grpId="0"/>
      <p:bldP spid="44" grpId="0" animBg="1"/>
      <p:bldP spid="51" grpId="0"/>
      <p:bldP spid="52" grpId="0" animBg="1"/>
      <p:bldP spid="60" grpId="0"/>
      <p:bldP spid="63" grpId="0"/>
      <p:bldP spid="6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66748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66748" cy="701539"/>
              </a:xfrm>
              <a:prstGeom prst="rect">
                <a:avLst/>
              </a:prstGeom>
              <a:blipFill>
                <a:blip r:embed="rId11"/>
                <a:stretch>
                  <a:fillRect l="-9836" t="-5357" r="-491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60989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If we change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QA" sz="2400" dirty="0"/>
                  <a:t> a little bit, how would </a:t>
                </a:r>
                <a14:m>
                  <m:oMath xmlns:m="http://schemas.openxmlformats.org/officeDocument/2006/math">
                    <m:r>
                      <a:rPr lang="en-QA" sz="2400" b="1" i="1" dirty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QA" sz="2400" dirty="0"/>
                  <a:t> change?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6098914" cy="461665"/>
              </a:xfrm>
              <a:prstGeom prst="rect">
                <a:avLst/>
              </a:prstGeom>
              <a:blipFill>
                <a:blip r:embed="rId12"/>
                <a:stretch>
                  <a:fillRect l="-1663" t="-5263" r="-624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3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38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103656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1036566" cy="701539"/>
              </a:xfrm>
              <a:prstGeom prst="rect">
                <a:avLst/>
              </a:prstGeom>
              <a:blipFill>
                <a:blip r:embed="rId11"/>
                <a:stretch>
                  <a:fillRect l="-7229" t="-5357" r="-6024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7EB8A6-BC67-5746-B4EB-0A1464A79F41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D596B1-4218-8449-9670-1B7474D26752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F0881E8-DE3E-F145-8598-EA9F90FCC58E}"/>
              </a:ext>
            </a:extLst>
          </p:cNvPr>
          <p:cNvCxnSpPr>
            <a:endCxn id="24" idx="2"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84760F05-485A-1242-B7B2-D8F92F5DF13B}"/>
                  </a:ext>
                </a:extLst>
              </p:cNvPr>
              <p:cNvSpPr/>
              <p:nvPr/>
            </p:nvSpPr>
            <p:spPr>
              <a:xfrm>
                <a:off x="1248348" y="5922498"/>
                <a:ext cx="9705492" cy="815927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QA" sz="2400" dirty="0">
                    <a:solidFill>
                      <a:schemeClr val="tx1"/>
                    </a:solidFill>
                  </a:rPr>
                  <a:t>To compute the derivative of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QA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with respect to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we went </a:t>
                </a:r>
                <a:r>
                  <a:rPr lang="en-QA" sz="2400" i="1" dirty="0">
                    <a:solidFill>
                      <a:schemeClr val="tx1"/>
                    </a:solidFill>
                  </a:rPr>
                  <a:t>back</a:t>
                </a:r>
                <a:r>
                  <a:rPr lang="en-QA" sz="24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</a:t>
                </a:r>
                <a:br>
                  <a:rPr lang="en-QA" sz="2400" dirty="0">
                    <a:solidFill>
                      <a:schemeClr val="tx1"/>
                    </a:solidFill>
                  </a:rPr>
                </a:br>
                <a:r>
                  <a:rPr lang="en-QA" sz="2400" dirty="0">
                    <a:solidFill>
                      <a:schemeClr val="tx1"/>
                    </a:solidFill>
                  </a:rPr>
                  <a:t>nudged it, and measured the corresponding resultant increase on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84760F05-485A-1242-B7B2-D8F92F5DF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5922498"/>
                <a:ext cx="9705492" cy="815927"/>
              </a:xfrm>
              <a:prstGeom prst="roundRect">
                <a:avLst/>
              </a:prstGeom>
              <a:blipFill>
                <a:blip r:embed="rId14"/>
                <a:stretch>
                  <a:fillRect t="-4615" b="-1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02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73160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73160" cy="701539"/>
              </a:xfrm>
              <a:prstGeom prst="rect">
                <a:avLst/>
              </a:prstGeom>
              <a:blipFill>
                <a:blip r:embed="rId11"/>
                <a:stretch>
                  <a:fillRect l="-9677" t="-5357" r="-3226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41678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Derivative of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QA" sz="2400" dirty="0"/>
                  <a:t>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4167808" cy="461665"/>
              </a:xfrm>
              <a:prstGeom prst="rect">
                <a:avLst/>
              </a:prstGeom>
              <a:blipFill>
                <a:blip r:embed="rId12"/>
                <a:stretch>
                  <a:fillRect l="-2432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939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73160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73160" cy="701539"/>
              </a:xfrm>
              <a:prstGeom prst="rect">
                <a:avLst/>
              </a:prstGeom>
              <a:blipFill>
                <a:blip r:embed="rId11"/>
                <a:stretch>
                  <a:fillRect l="-9677" t="-5357" r="-3226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61139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If we change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QA" sz="2400" dirty="0"/>
                  <a:t> a little bit, how would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QA" sz="2400" dirty="0"/>
                  <a:t> change?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6113918" cy="461665"/>
              </a:xfrm>
              <a:prstGeom prst="rect">
                <a:avLst/>
              </a:prstGeom>
              <a:blipFill>
                <a:blip r:embed="rId12"/>
                <a:stretch>
                  <a:fillRect l="-1660" t="-5263" r="-622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3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074C846-B731-C64C-9E21-4178BA261B37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074C846-B731-C64C-9E21-4178BA261B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E27C05D-A44D-B342-BC9A-2FB1D1002184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78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blipFill>
                <a:blip r:embed="rId11"/>
                <a:stretch>
                  <a:fillRect l="-2358" t="-5357" r="-235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4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3FED3-0977-AB49-8F9A-164530D20719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864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blipFill>
                <a:blip r:embed="rId11"/>
                <a:stretch>
                  <a:fillRect l="-2370" t="-5357" r="-1422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4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3FED3-0977-AB49-8F9A-164530D20719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E152F9-04A7-BF40-882F-E6B63E0E7C1B}"/>
                  </a:ext>
                </a:extLst>
              </p:cNvPr>
              <p:cNvSpPr txBox="1"/>
              <p:nvPr/>
            </p:nvSpPr>
            <p:spPr>
              <a:xfrm>
                <a:off x="4568136" y="5662000"/>
                <a:ext cx="4817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The change in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QA" sz="2400" dirty="0"/>
                  <a:t> caused a change in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E152F9-04A7-BF40-882F-E6B63E0E7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136" y="5662000"/>
                <a:ext cx="4817666" cy="461665"/>
              </a:xfrm>
              <a:prstGeom prst="rect">
                <a:avLst/>
              </a:prstGeom>
              <a:blipFill>
                <a:blip r:embed="rId15"/>
                <a:stretch>
                  <a:fillRect l="-1837" t="-5263" b="-2631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FABBE8E9-8665-7B4F-A0EB-DF075CC3FCF9}"/>
              </a:ext>
            </a:extLst>
          </p:cNvPr>
          <p:cNvCxnSpPr>
            <a:cxnSpLocks/>
            <a:stCxn id="8" idx="3"/>
            <a:endCxn id="3" idx="1"/>
          </p:cNvCxnSpPr>
          <p:nvPr/>
        </p:nvCxnSpPr>
        <p:spPr>
          <a:xfrm>
            <a:off x="4185369" y="5412706"/>
            <a:ext cx="382767" cy="480127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840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blipFill>
                <a:blip r:embed="rId11"/>
                <a:stretch>
                  <a:fillRect l="-2370" t="-5357" r="-1422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4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3FED3-0977-AB49-8F9A-164530D20719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2F3FD7-55CD-344F-B2E3-557F954C4B76}"/>
                  </a:ext>
                </a:extLst>
              </p:cNvPr>
              <p:cNvSpPr txBox="1"/>
              <p:nvPr/>
            </p:nvSpPr>
            <p:spPr>
              <a:xfrm>
                <a:off x="4568136" y="5662000"/>
                <a:ext cx="54268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And the change in </a:t>
                </a:r>
                <a14:m>
                  <m:oMath xmlns:m="http://schemas.openxmlformats.org/officeDocument/2006/math">
                    <m:r>
                      <a:rPr lang="en-QA" sz="2400" b="1" i="1" dirty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QA" sz="2400" dirty="0"/>
                  <a:t> caused a change in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2F3FD7-55CD-344F-B2E3-557F954C4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136" y="5662000"/>
                <a:ext cx="5426807" cy="461665"/>
              </a:xfrm>
              <a:prstGeom prst="rect">
                <a:avLst/>
              </a:prstGeom>
              <a:blipFill>
                <a:blip r:embed="rId15"/>
                <a:stretch>
                  <a:fillRect l="-1632" t="-5263" b="-2631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0CCB4763-9AC1-824D-A857-524AA342DD04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319975" y="5416062"/>
            <a:ext cx="1248161" cy="47677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830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blipFill>
                <a:blip r:embed="rId11"/>
                <a:stretch>
                  <a:fillRect l="-2370" t="-5357" r="-2844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4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3FED3-0977-AB49-8F9A-164530D20719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D2F3FD7-55CD-344F-B2E3-557F954C4B76}"/>
              </a:ext>
            </a:extLst>
          </p:cNvPr>
          <p:cNvSpPr txBox="1"/>
          <p:nvPr/>
        </p:nvSpPr>
        <p:spPr>
          <a:xfrm>
            <a:off x="4568136" y="5662000"/>
            <a:ext cx="5648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This is denoted as </a:t>
            </a:r>
            <a:r>
              <a:rPr lang="en-GB" sz="2400" b="1" i="1" dirty="0">
                <a:solidFill>
                  <a:srgbClr val="00B0F0"/>
                </a:solidFill>
              </a:rPr>
              <a:t>the chain rule </a:t>
            </a:r>
            <a:r>
              <a:rPr lang="en-GB" sz="2400" dirty="0"/>
              <a:t>in calculus </a:t>
            </a:r>
            <a:endParaRPr lang="en-QA" sz="2400" b="1" dirty="0"/>
          </a:p>
        </p:txBody>
      </p: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0CCB4763-9AC1-824D-A857-524AA342DD04}"/>
              </a:ext>
            </a:extLst>
          </p:cNvPr>
          <p:cNvCxnSpPr>
            <a:cxnSpLocks/>
            <a:stCxn id="8" idx="3"/>
            <a:endCxn id="27" idx="1"/>
          </p:cNvCxnSpPr>
          <p:nvPr/>
        </p:nvCxnSpPr>
        <p:spPr>
          <a:xfrm>
            <a:off x="4185369" y="5412706"/>
            <a:ext cx="382767" cy="48012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864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409762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409762" cy="701539"/>
              </a:xfrm>
              <a:prstGeom prst="rect">
                <a:avLst/>
              </a:prstGeom>
              <a:blipFill>
                <a:blip r:embed="rId11"/>
                <a:stretch>
                  <a:fillRect l="-2618" t="-5357" r="-261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4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3FED3-0977-AB49-8F9A-164530D20719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10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DFB3-61E4-9241-ACC6-9E285D9B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23B7-142A-C040-9C59-B15B39226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26578" cy="49088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Last Monday’s Session:</a:t>
            </a:r>
          </a:p>
          <a:p>
            <a:pPr lvl="1"/>
            <a:r>
              <a:rPr lang="en-US" sz="2800" dirty="0"/>
              <a:t>Deep Learning – Part 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Today’s Session:</a:t>
            </a:r>
          </a:p>
          <a:p>
            <a:pPr lvl="1"/>
            <a:r>
              <a:rPr lang="en-US" sz="2800" dirty="0"/>
              <a:t>Deep Learning – Part II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Announcements:</a:t>
            </a:r>
          </a:p>
          <a:p>
            <a:pPr lvl="1"/>
            <a:r>
              <a:rPr lang="en-US" dirty="0"/>
              <a:t>Assignment 3 is due on Wednesday April 14 by midnight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Quiz II is on April 19 </a:t>
            </a:r>
          </a:p>
          <a:p>
            <a:pPr lvl="1"/>
            <a:endParaRPr lang="en-US" dirty="0">
              <a:solidFill>
                <a:srgbClr val="00B0F0"/>
              </a:solidFill>
            </a:endParaRPr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196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159694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159694" cy="701539"/>
              </a:xfrm>
              <a:prstGeom prst="rect">
                <a:avLst/>
              </a:prstGeom>
              <a:blipFill>
                <a:blip r:embed="rId11"/>
                <a:stretch>
                  <a:fillRect l="-3509" t="-5357" r="-2924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4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3FED3-0977-AB49-8F9A-164530D20719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266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blipFill>
                <a:blip r:embed="rId11"/>
                <a:stretch>
                  <a:fillRect l="-2358" t="-5357" r="-235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4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3FED3-0977-AB49-8F9A-164530D20719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6EBFD1-B56E-654F-8963-3788613B04F2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8024FF-7DE3-794F-A1B9-3239150B9ECE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01C7CA-29E6-A642-A2DA-5EDAF9AE2DE3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BC48402E-905A-BA41-8D8B-E893AE379E1E}"/>
                  </a:ext>
                </a:extLst>
              </p:cNvPr>
              <p:cNvSpPr/>
              <p:nvPr/>
            </p:nvSpPr>
            <p:spPr>
              <a:xfrm>
                <a:off x="942540" y="5922498"/>
                <a:ext cx="10411260" cy="815927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QA" sz="2400" dirty="0">
                    <a:solidFill>
                      <a:schemeClr val="tx1"/>
                    </a:solidFill>
                  </a:rPr>
                  <a:t>In essence, to compute the derivative of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QA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we had to go </a:t>
                </a:r>
                <a:r>
                  <a:rPr lang="en-QA" sz="2400" i="1" dirty="0">
                    <a:solidFill>
                      <a:schemeClr val="tx1"/>
                    </a:solidFill>
                  </a:rPr>
                  <a:t>back</a:t>
                </a:r>
                <a:r>
                  <a:rPr lang="en-QA" sz="24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nudge it a little bit, and measure the corresponding resultant increase on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BC48402E-905A-BA41-8D8B-E893AE379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40" y="5922498"/>
                <a:ext cx="10411260" cy="815927"/>
              </a:xfrm>
              <a:prstGeom prst="roundRect">
                <a:avLst/>
              </a:prstGeom>
              <a:blipFill>
                <a:blip r:embed="rId15"/>
                <a:stretch>
                  <a:fillRect t="-4615" r="-730" b="-1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17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blipFill>
                <a:blip r:embed="rId11"/>
                <a:stretch>
                  <a:fillRect l="-2358" t="-5357" r="-235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4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3FED3-0977-AB49-8F9A-164530D20719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6EBFD1-B56E-654F-8963-3788613B04F2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8024FF-7DE3-794F-A1B9-3239150B9ECE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01C7CA-29E6-A642-A2DA-5EDAF9AE2DE3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3B18401-5B2E-AC44-A47F-C70FE035D483}"/>
              </a:ext>
            </a:extLst>
          </p:cNvPr>
          <p:cNvCxnSpPr>
            <a:cxnSpLocks/>
          </p:cNvCxnSpPr>
          <p:nvPr/>
        </p:nvCxnSpPr>
        <p:spPr>
          <a:xfrm>
            <a:off x="7634068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B98953-62CC-CE43-AC5E-F1FA74CE1B4C}"/>
              </a:ext>
            </a:extLst>
          </p:cNvPr>
          <p:cNvCxnSpPr>
            <a:cxnSpLocks/>
          </p:cNvCxnSpPr>
          <p:nvPr/>
        </p:nvCxnSpPr>
        <p:spPr>
          <a:xfrm flipH="1">
            <a:off x="4257891" y="5763475"/>
            <a:ext cx="33761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178FDE-07DE-B74E-A1B2-97E83284AF22}"/>
              </a:ext>
            </a:extLst>
          </p:cNvPr>
          <p:cNvCxnSpPr>
            <a:cxnSpLocks/>
          </p:cNvCxnSpPr>
          <p:nvPr/>
        </p:nvCxnSpPr>
        <p:spPr>
          <a:xfrm flipV="1">
            <a:off x="4257891" y="3617771"/>
            <a:ext cx="0" cy="21457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07F63716-3077-3F4E-B651-A5FE4B14DEAA}"/>
                  </a:ext>
                </a:extLst>
              </p:cNvPr>
              <p:cNvSpPr/>
              <p:nvPr/>
            </p:nvSpPr>
            <p:spPr>
              <a:xfrm>
                <a:off x="942540" y="5922498"/>
                <a:ext cx="10411260" cy="815927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</a:rPr>
                  <a:t>Then</a:t>
                </a:r>
                <a:r>
                  <a:rPr lang="en-QA" sz="2400" dirty="0">
                    <a:solidFill>
                      <a:schemeClr val="tx1"/>
                    </a:solidFill>
                  </a:rPr>
                  <a:t>, we had to go </a:t>
                </a:r>
                <a:r>
                  <a:rPr lang="en-QA" sz="2400" i="1" dirty="0">
                    <a:solidFill>
                      <a:schemeClr val="tx1"/>
                    </a:solidFill>
                  </a:rPr>
                  <a:t>back</a:t>
                </a:r>
                <a:r>
                  <a:rPr lang="en-QA" sz="24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nudge it a little bit, and measure the corresponding resultant increase on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07F63716-3077-3F4E-B651-A5FE4B14D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40" y="5922498"/>
                <a:ext cx="10411260" cy="815927"/>
              </a:xfrm>
              <a:prstGeom prst="roundRect">
                <a:avLst/>
              </a:prstGeom>
              <a:blipFill>
                <a:blip r:embed="rId15"/>
                <a:stretch>
                  <a:fillRect l="-122" t="-4615" r="-852" b="-1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3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blipFill>
                <a:blip r:embed="rId11"/>
                <a:stretch>
                  <a:fillRect l="-2358" t="-5357" r="-235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4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3FED3-0977-AB49-8F9A-164530D20719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6EBFD1-B56E-654F-8963-3788613B04F2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8024FF-7DE3-794F-A1B9-3239150B9ECE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01C7CA-29E6-A642-A2DA-5EDAF9AE2DE3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3B18401-5B2E-AC44-A47F-C70FE035D483}"/>
              </a:ext>
            </a:extLst>
          </p:cNvPr>
          <p:cNvCxnSpPr>
            <a:cxnSpLocks/>
          </p:cNvCxnSpPr>
          <p:nvPr/>
        </p:nvCxnSpPr>
        <p:spPr>
          <a:xfrm>
            <a:off x="7634068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B98953-62CC-CE43-AC5E-F1FA74CE1B4C}"/>
              </a:ext>
            </a:extLst>
          </p:cNvPr>
          <p:cNvCxnSpPr>
            <a:cxnSpLocks/>
          </p:cNvCxnSpPr>
          <p:nvPr/>
        </p:nvCxnSpPr>
        <p:spPr>
          <a:xfrm flipH="1">
            <a:off x="4257891" y="5763475"/>
            <a:ext cx="33761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178FDE-07DE-B74E-A1B2-97E83284AF22}"/>
              </a:ext>
            </a:extLst>
          </p:cNvPr>
          <p:cNvCxnSpPr>
            <a:cxnSpLocks/>
          </p:cNvCxnSpPr>
          <p:nvPr/>
        </p:nvCxnSpPr>
        <p:spPr>
          <a:xfrm flipV="1">
            <a:off x="4257891" y="3617771"/>
            <a:ext cx="0" cy="21457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7F63716-3077-3F4E-B651-A5FE4B14DEAA}"/>
              </a:ext>
            </a:extLst>
          </p:cNvPr>
          <p:cNvSpPr/>
          <p:nvPr/>
        </p:nvSpPr>
        <p:spPr>
          <a:xfrm>
            <a:off x="942540" y="5922498"/>
            <a:ext cx="10411260" cy="81592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Then</a:t>
            </a:r>
            <a:r>
              <a:rPr lang="en-QA" sz="2400" dirty="0">
                <a:solidFill>
                  <a:schemeClr val="tx1"/>
                </a:solidFill>
              </a:rPr>
              <a:t>, we </a:t>
            </a:r>
            <a:r>
              <a:rPr lang="en-GB" sz="2400" dirty="0">
                <a:solidFill>
                  <a:schemeClr val="tx1"/>
                </a:solidFill>
              </a:rPr>
              <a:t>multiplied the changes together (i.e., we applied the chain rule!)</a:t>
            </a:r>
            <a:endParaRPr lang="en-Q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81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8117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81176" cy="701539"/>
              </a:xfrm>
              <a:prstGeom prst="rect">
                <a:avLst/>
              </a:prstGeom>
              <a:blipFill>
                <a:blip r:embed="rId11"/>
                <a:stretch>
                  <a:fillRect l="-9677" t="-5357" r="-4839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41729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Derivative of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QA" sz="2400" dirty="0"/>
                  <a:t>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4172937" cy="461665"/>
              </a:xfrm>
              <a:prstGeom prst="rect">
                <a:avLst/>
              </a:prstGeom>
              <a:blipFill>
                <a:blip r:embed="rId12"/>
                <a:stretch>
                  <a:fillRect l="-2432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614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8117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81176" cy="701539"/>
              </a:xfrm>
              <a:prstGeom prst="rect">
                <a:avLst/>
              </a:prstGeom>
              <a:blipFill>
                <a:blip r:embed="rId11"/>
                <a:stretch>
                  <a:fillRect l="-9677" t="-5357" r="-4839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61073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If we change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QA" sz="2400" dirty="0"/>
                  <a:t> a little bit, how would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QA" sz="2400" dirty="0"/>
                  <a:t> change?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6107313" cy="461665"/>
              </a:xfrm>
              <a:prstGeom prst="rect">
                <a:avLst/>
              </a:prstGeom>
              <a:blipFill>
                <a:blip r:embed="rId12"/>
                <a:stretch>
                  <a:fillRect l="-1660" t="-5263" r="-622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3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6980C47-BFEC-1345-8741-119AEBBA2EF1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C637B52-1E09-B441-AF84-3C8481E7F143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C637B52-1E09-B441-AF84-3C8481E7F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5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38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368084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368084" cy="701539"/>
              </a:xfrm>
              <a:prstGeom prst="rect">
                <a:avLst/>
              </a:prstGeom>
              <a:blipFill>
                <a:blip r:embed="rId11"/>
                <a:stretch>
                  <a:fillRect l="-3191" t="-5357" r="-1596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EE3288F-C080-7340-8D63-0F1C63936DE8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C225B34-B64A-9847-8BBF-921E1BD20C86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C225B34-B64A-9847-8BBF-921E1BD20C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7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blipFill>
                <a:blip r:embed="rId11"/>
                <a:stretch>
                  <a:fillRect l="-2844" t="-5357" r="-1896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E152F9-04A7-BF40-882F-E6B63E0E7C1B}"/>
                  </a:ext>
                </a:extLst>
              </p:cNvPr>
              <p:cNvSpPr txBox="1"/>
              <p:nvPr/>
            </p:nvSpPr>
            <p:spPr>
              <a:xfrm>
                <a:off x="4568136" y="5662000"/>
                <a:ext cx="48495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The change in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QA" sz="2400" dirty="0"/>
                  <a:t> caused a change in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E152F9-04A7-BF40-882F-E6B63E0E7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136" y="5662000"/>
                <a:ext cx="4849533" cy="461665"/>
              </a:xfrm>
              <a:prstGeom prst="rect">
                <a:avLst/>
              </a:prstGeom>
              <a:blipFill>
                <a:blip r:embed="rId14"/>
                <a:stretch>
                  <a:fillRect l="-1828" t="-5263" b="-2631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FABBE8E9-8665-7B4F-A0EB-DF075CC3FCF9}"/>
              </a:ext>
            </a:extLst>
          </p:cNvPr>
          <p:cNvCxnSpPr>
            <a:cxnSpLocks/>
            <a:stCxn id="8" idx="3"/>
            <a:endCxn id="3" idx="1"/>
          </p:cNvCxnSpPr>
          <p:nvPr/>
        </p:nvCxnSpPr>
        <p:spPr>
          <a:xfrm>
            <a:off x="4185369" y="5412706"/>
            <a:ext cx="382767" cy="480127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9769657-0397-8E49-A201-5C00DCCDB020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BA69705-0BA7-0949-8DC0-A8F8C6206A5E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BA69705-0BA7-0949-8DC0-A8F8C6206A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5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37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blipFill>
                <a:blip r:embed="rId11"/>
                <a:stretch>
                  <a:fillRect l="-2844" t="-5357" r="-1896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2F3FD7-55CD-344F-B2E3-557F954C4B76}"/>
                  </a:ext>
                </a:extLst>
              </p:cNvPr>
              <p:cNvSpPr txBox="1"/>
              <p:nvPr/>
            </p:nvSpPr>
            <p:spPr>
              <a:xfrm>
                <a:off x="4568136" y="5662000"/>
                <a:ext cx="54268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And the change in </a:t>
                </a:r>
                <a14:m>
                  <m:oMath xmlns:m="http://schemas.openxmlformats.org/officeDocument/2006/math">
                    <m:r>
                      <a:rPr lang="en-QA" sz="2400" b="1" i="1" dirty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QA" sz="2400" dirty="0"/>
                  <a:t> caused a change in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2F3FD7-55CD-344F-B2E3-557F954C4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136" y="5662000"/>
                <a:ext cx="5426807" cy="461665"/>
              </a:xfrm>
              <a:prstGeom prst="rect">
                <a:avLst/>
              </a:prstGeom>
              <a:blipFill>
                <a:blip r:embed="rId14"/>
                <a:stretch>
                  <a:fillRect l="-1632" t="-5263" b="-2631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0CCB4763-9AC1-824D-A857-524AA342DD04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319975" y="5416062"/>
            <a:ext cx="1248161" cy="47677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D325A51-269C-934B-9B21-BA0954D4DCED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B06B2D7-119B-5E4E-A119-FD22CA6B9226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B06B2D7-119B-5E4E-A119-FD22CA6B9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5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282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409762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409762" cy="701539"/>
              </a:xfrm>
              <a:prstGeom prst="rect">
                <a:avLst/>
              </a:prstGeom>
              <a:blipFill>
                <a:blip r:embed="rId11"/>
                <a:stretch>
                  <a:fillRect l="-3141" t="-5357" r="-261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30880BB-1A13-F040-8BB8-25916954CE20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5E0CD73-D9CD-7945-A106-7D57D9B0D5A1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5E0CD73-D9CD-7945-A106-7D57D9B0D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42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Outline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Deep Learning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483152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Overview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3393810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Vectorization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1820552" y="3230880"/>
            <a:ext cx="4171816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4731210" y="3230880"/>
            <a:ext cx="1261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7335123" y="5219749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21840E5-B621-CA4A-BA36-9ACBEF075F5E}"/>
              </a:ext>
            </a:extLst>
          </p:cNvPr>
          <p:cNvSpPr/>
          <p:nvPr/>
        </p:nvSpPr>
        <p:spPr>
          <a:xfrm>
            <a:off x="9215126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Gradient Descent</a:t>
            </a:r>
            <a:endParaRPr lang="en-QA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91BA6D-AC1F-8A45-9B93-F0359065D1BF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5992368" y="3230880"/>
            <a:ext cx="4560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F956A5-983F-1A47-8514-6367281BC9F7}"/>
              </a:ext>
            </a:extLst>
          </p:cNvPr>
          <p:cNvSpPr/>
          <p:nvPr/>
        </p:nvSpPr>
        <p:spPr>
          <a:xfrm>
            <a:off x="6304468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Computation Graph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54C388-F6F0-C545-8D9C-7C0878B430CD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5992368" y="3230880"/>
            <a:ext cx="1649500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1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159694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159694" cy="701539"/>
              </a:xfrm>
              <a:prstGeom prst="rect">
                <a:avLst/>
              </a:prstGeom>
              <a:blipFill>
                <a:blip r:embed="rId11"/>
                <a:stretch>
                  <a:fillRect l="-3509" t="-5357" r="-2924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12D059E-BEAD-9C44-B78D-88F6EB0FA06C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D5305-BC01-B84D-B601-6FE784C0DB5C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D5305-BC01-B84D-B601-6FE784C0DB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108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blipFill>
                <a:blip r:embed="rId11"/>
                <a:stretch>
                  <a:fillRect l="-2830" t="-5357" r="-235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6EBFD1-B56E-654F-8963-3788613B04F2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8024FF-7DE3-794F-A1B9-3239150B9ECE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01C7CA-29E6-A642-A2DA-5EDAF9AE2DE3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84C318E-DE21-F445-BDD6-FED0B8A497B6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0F0378-B91A-4145-B6D1-AF80A3E04B9E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0F0378-B91A-4145-B6D1-AF80A3E04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42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blipFill>
                <a:blip r:embed="rId11"/>
                <a:stretch>
                  <a:fillRect l="-2830" t="-5357" r="-235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6EBFD1-B56E-654F-8963-3788613B04F2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8024FF-7DE3-794F-A1B9-3239150B9ECE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01C7CA-29E6-A642-A2DA-5EDAF9AE2DE3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3B18401-5B2E-AC44-A47F-C70FE035D483}"/>
              </a:ext>
            </a:extLst>
          </p:cNvPr>
          <p:cNvCxnSpPr>
            <a:cxnSpLocks/>
          </p:cNvCxnSpPr>
          <p:nvPr/>
        </p:nvCxnSpPr>
        <p:spPr>
          <a:xfrm>
            <a:off x="7634068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B98953-62CC-CE43-AC5E-F1FA74CE1B4C}"/>
              </a:ext>
            </a:extLst>
          </p:cNvPr>
          <p:cNvCxnSpPr>
            <a:cxnSpLocks/>
          </p:cNvCxnSpPr>
          <p:nvPr/>
        </p:nvCxnSpPr>
        <p:spPr>
          <a:xfrm flipH="1">
            <a:off x="5214080" y="5763475"/>
            <a:ext cx="24199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07F63716-3077-3F4E-B651-A5FE4B14DEAA}"/>
                  </a:ext>
                </a:extLst>
              </p:cNvPr>
              <p:cNvSpPr/>
              <p:nvPr/>
            </p:nvSpPr>
            <p:spPr>
              <a:xfrm>
                <a:off x="942540" y="5922498"/>
                <a:ext cx="10411260" cy="815927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</a:rPr>
                  <a:t>Same as before, we had to go back to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then to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in order to compute the derivative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07F63716-3077-3F4E-B651-A5FE4B14D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40" y="5922498"/>
                <a:ext cx="10411260" cy="815927"/>
              </a:xfrm>
              <a:prstGeom prst="roundRect">
                <a:avLst/>
              </a:prstGeom>
              <a:blipFill>
                <a:blip r:embed="rId14"/>
                <a:stretch>
                  <a:fillRect t="-4615" b="-1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84C318E-DE21-F445-BDD6-FED0B8A497B6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0F0378-B91A-4145-B6D1-AF80A3E04B9E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0F0378-B91A-4145-B6D1-AF80A3E04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5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42A6E53-5E71-434E-8611-9ADA8B885FF9}"/>
              </a:ext>
            </a:extLst>
          </p:cNvPr>
          <p:cNvCxnSpPr>
            <a:cxnSpLocks/>
          </p:cNvCxnSpPr>
          <p:nvPr/>
        </p:nvCxnSpPr>
        <p:spPr>
          <a:xfrm flipV="1">
            <a:off x="5214080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4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69954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69954" cy="701539"/>
              </a:xfrm>
              <a:prstGeom prst="rect">
                <a:avLst/>
              </a:prstGeom>
              <a:blipFill>
                <a:blip r:embed="rId11"/>
                <a:stretch>
                  <a:fillRect l="-9677" t="-5357" r="-3226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4162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Derivative of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QA" sz="2400" dirty="0"/>
                  <a:t>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4162230" cy="461665"/>
              </a:xfrm>
              <a:prstGeom prst="rect">
                <a:avLst/>
              </a:prstGeom>
              <a:blipFill>
                <a:blip r:embed="rId12"/>
                <a:stretch>
                  <a:fillRect l="-2439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72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69954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69954" cy="701539"/>
              </a:xfrm>
              <a:prstGeom prst="rect">
                <a:avLst/>
              </a:prstGeom>
              <a:blipFill>
                <a:blip r:embed="rId11"/>
                <a:stretch>
                  <a:fillRect l="-9677" t="-5357" r="-3226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60966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If we change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QA" sz="2400" dirty="0"/>
                  <a:t> a little bit, how would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QA" sz="2400" dirty="0"/>
                  <a:t> change?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6096605" cy="461665"/>
              </a:xfrm>
              <a:prstGeom prst="rect">
                <a:avLst/>
              </a:prstGeom>
              <a:blipFill>
                <a:blip r:embed="rId12"/>
                <a:stretch>
                  <a:fillRect l="-1663" t="-5263" r="-832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791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15573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Q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155736" cy="701539"/>
              </a:xfrm>
              <a:prstGeom prst="rect">
                <a:avLst/>
              </a:prstGeom>
              <a:blipFill>
                <a:blip r:embed="rId11"/>
                <a:stretch>
                  <a:fillRect l="-2000" t="-5357" r="-1600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D7834D-305D-4D47-894D-6D139B499002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F138904-94FC-544B-9F2C-054B3AFD21A4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CBC5D4-60B0-6840-AB73-5C0CA6CD8F6B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DEDEB3-DD67-C54E-BDA0-B247D7C22898}"/>
              </a:ext>
            </a:extLst>
          </p:cNvPr>
          <p:cNvCxnSpPr>
            <a:cxnSpLocks/>
          </p:cNvCxnSpPr>
          <p:nvPr/>
        </p:nvCxnSpPr>
        <p:spPr>
          <a:xfrm>
            <a:off x="2031578" y="3328238"/>
            <a:ext cx="0" cy="220573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/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7D308AF-0A4C-1F48-BF5B-FACEDBC9FAB1}"/>
              </a:ext>
            </a:extLst>
          </p:cNvPr>
          <p:cNvCxnSpPr>
            <a:cxnSpLocks/>
          </p:cNvCxnSpPr>
          <p:nvPr/>
        </p:nvCxnSpPr>
        <p:spPr>
          <a:xfrm>
            <a:off x="4412917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14724D8-69A6-EA4A-A73A-54B0227B4C7F}"/>
              </a:ext>
            </a:extLst>
          </p:cNvPr>
          <p:cNvSpPr/>
          <p:nvPr/>
        </p:nvSpPr>
        <p:spPr>
          <a:xfrm>
            <a:off x="4242838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085B84-F602-7F43-BCFB-8335F5D36A78}"/>
              </a:ext>
            </a:extLst>
          </p:cNvPr>
          <p:cNvCxnSpPr>
            <a:cxnSpLocks/>
          </p:cNvCxnSpPr>
          <p:nvPr/>
        </p:nvCxnSpPr>
        <p:spPr>
          <a:xfrm>
            <a:off x="3694446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607E289-44B8-2044-9323-C8F7DE5B4BE7}"/>
              </a:ext>
            </a:extLst>
          </p:cNvPr>
          <p:cNvSpPr/>
          <p:nvPr/>
        </p:nvSpPr>
        <p:spPr>
          <a:xfrm>
            <a:off x="3524367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1</a:t>
            </a:r>
            <a:endParaRPr lang="en-QA" sz="2400" b="1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EF607A-B407-2340-8A44-0363E53B0F50}"/>
              </a:ext>
            </a:extLst>
          </p:cNvPr>
          <p:cNvCxnSpPr>
            <a:cxnSpLocks/>
          </p:cNvCxnSpPr>
          <p:nvPr/>
        </p:nvCxnSpPr>
        <p:spPr>
          <a:xfrm>
            <a:off x="2975975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0419DA7-04EA-5D43-A88A-3FCE34263B1C}"/>
              </a:ext>
            </a:extLst>
          </p:cNvPr>
          <p:cNvSpPr/>
          <p:nvPr/>
        </p:nvSpPr>
        <p:spPr>
          <a:xfrm>
            <a:off x="2805896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</p:spTree>
    <p:extLst>
      <p:ext uri="{BB962C8B-B14F-4D97-AF65-F5344CB8AC3E}">
        <p14:creationId xmlns:p14="http://schemas.microsoft.com/office/powerpoint/2010/main" val="338209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9" grpId="0"/>
      <p:bldP spid="41" grpId="0"/>
      <p:bldP spid="47" grpId="0"/>
      <p:bldP spid="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262560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Q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262560" cy="701539"/>
              </a:xfrm>
              <a:prstGeom prst="rect">
                <a:avLst/>
              </a:prstGeom>
              <a:blipFill>
                <a:blip r:embed="rId11"/>
                <a:stretch>
                  <a:fillRect l="-1938" t="-5357" r="-1550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D7834D-305D-4D47-894D-6D139B499002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F138904-94FC-544B-9F2C-054B3AFD21A4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CBC5D4-60B0-6840-AB73-5C0CA6CD8F6B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DEDEB3-DD67-C54E-BDA0-B247D7C22898}"/>
              </a:ext>
            </a:extLst>
          </p:cNvPr>
          <p:cNvCxnSpPr>
            <a:cxnSpLocks/>
          </p:cNvCxnSpPr>
          <p:nvPr/>
        </p:nvCxnSpPr>
        <p:spPr>
          <a:xfrm>
            <a:off x="2031578" y="3328238"/>
            <a:ext cx="0" cy="220573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/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7D308AF-0A4C-1F48-BF5B-FACEDBC9FAB1}"/>
              </a:ext>
            </a:extLst>
          </p:cNvPr>
          <p:cNvCxnSpPr>
            <a:cxnSpLocks/>
          </p:cNvCxnSpPr>
          <p:nvPr/>
        </p:nvCxnSpPr>
        <p:spPr>
          <a:xfrm>
            <a:off x="4497325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14724D8-69A6-EA4A-A73A-54B0227B4C7F}"/>
              </a:ext>
            </a:extLst>
          </p:cNvPr>
          <p:cNvSpPr/>
          <p:nvPr/>
        </p:nvSpPr>
        <p:spPr>
          <a:xfrm>
            <a:off x="4327246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085B84-F602-7F43-BCFB-8335F5D36A78}"/>
              </a:ext>
            </a:extLst>
          </p:cNvPr>
          <p:cNvCxnSpPr>
            <a:cxnSpLocks/>
          </p:cNvCxnSpPr>
          <p:nvPr/>
        </p:nvCxnSpPr>
        <p:spPr>
          <a:xfrm>
            <a:off x="3778854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607E289-44B8-2044-9323-C8F7DE5B4BE7}"/>
              </a:ext>
            </a:extLst>
          </p:cNvPr>
          <p:cNvSpPr/>
          <p:nvPr/>
        </p:nvSpPr>
        <p:spPr>
          <a:xfrm>
            <a:off x="3608775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1</a:t>
            </a:r>
            <a:endParaRPr lang="en-QA" sz="2400" b="1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EF607A-B407-2340-8A44-0363E53B0F50}"/>
              </a:ext>
            </a:extLst>
          </p:cNvPr>
          <p:cNvCxnSpPr>
            <a:cxnSpLocks/>
          </p:cNvCxnSpPr>
          <p:nvPr/>
        </p:nvCxnSpPr>
        <p:spPr>
          <a:xfrm>
            <a:off x="3060383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0419DA7-04EA-5D43-A88A-3FCE34263B1C}"/>
              </a:ext>
            </a:extLst>
          </p:cNvPr>
          <p:cNvSpPr/>
          <p:nvPr/>
        </p:nvSpPr>
        <p:spPr>
          <a:xfrm>
            <a:off x="2890304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</p:spTree>
    <p:extLst>
      <p:ext uri="{BB962C8B-B14F-4D97-AF65-F5344CB8AC3E}">
        <p14:creationId xmlns:p14="http://schemas.microsoft.com/office/powerpoint/2010/main" val="3457212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262560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QA" sz="2400" b="1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262560" cy="701539"/>
              </a:xfrm>
              <a:prstGeom prst="rect">
                <a:avLst/>
              </a:prstGeom>
              <a:blipFill>
                <a:blip r:embed="rId11"/>
                <a:stretch>
                  <a:fillRect l="-1938" t="-5357" r="-1550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D7834D-305D-4D47-894D-6D139B499002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F138904-94FC-544B-9F2C-054B3AFD21A4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CBC5D4-60B0-6840-AB73-5C0CA6CD8F6B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DEDEB3-DD67-C54E-BDA0-B247D7C22898}"/>
              </a:ext>
            </a:extLst>
          </p:cNvPr>
          <p:cNvCxnSpPr>
            <a:cxnSpLocks/>
          </p:cNvCxnSpPr>
          <p:nvPr/>
        </p:nvCxnSpPr>
        <p:spPr>
          <a:xfrm>
            <a:off x="2031578" y="3328238"/>
            <a:ext cx="0" cy="220573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/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7D308AF-0A4C-1F48-BF5B-FACEDBC9FAB1}"/>
              </a:ext>
            </a:extLst>
          </p:cNvPr>
          <p:cNvCxnSpPr>
            <a:cxnSpLocks/>
          </p:cNvCxnSpPr>
          <p:nvPr/>
        </p:nvCxnSpPr>
        <p:spPr>
          <a:xfrm>
            <a:off x="4497325" y="5870941"/>
            <a:ext cx="0" cy="30602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14724D8-69A6-EA4A-A73A-54B0227B4C7F}"/>
              </a:ext>
            </a:extLst>
          </p:cNvPr>
          <p:cNvSpPr/>
          <p:nvPr/>
        </p:nvSpPr>
        <p:spPr>
          <a:xfrm>
            <a:off x="4327246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en-QA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085B84-F602-7F43-BCFB-8335F5D36A78}"/>
              </a:ext>
            </a:extLst>
          </p:cNvPr>
          <p:cNvCxnSpPr>
            <a:cxnSpLocks/>
          </p:cNvCxnSpPr>
          <p:nvPr/>
        </p:nvCxnSpPr>
        <p:spPr>
          <a:xfrm>
            <a:off x="3778854" y="5870941"/>
            <a:ext cx="0" cy="30602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607E289-44B8-2044-9323-C8F7DE5B4BE7}"/>
              </a:ext>
            </a:extLst>
          </p:cNvPr>
          <p:cNvSpPr/>
          <p:nvPr/>
        </p:nvSpPr>
        <p:spPr>
          <a:xfrm>
            <a:off x="3608775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QA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EF607A-B407-2340-8A44-0363E53B0F50}"/>
              </a:ext>
            </a:extLst>
          </p:cNvPr>
          <p:cNvCxnSpPr>
            <a:cxnSpLocks/>
          </p:cNvCxnSpPr>
          <p:nvPr/>
        </p:nvCxnSpPr>
        <p:spPr>
          <a:xfrm>
            <a:off x="3060383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0419DA7-04EA-5D43-A88A-3FCE34263B1C}"/>
              </a:ext>
            </a:extLst>
          </p:cNvPr>
          <p:cNvSpPr/>
          <p:nvPr/>
        </p:nvSpPr>
        <p:spPr>
          <a:xfrm>
            <a:off x="2890304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08DA75-AE0D-5F43-A36E-52736BFD31C7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A940D2-F654-0A41-9B56-D65B910E4DF4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343A05D-3927-8B48-9F4D-1345DA83ED9B}"/>
              </a:ext>
            </a:extLst>
          </p:cNvPr>
          <p:cNvCxnSpPr>
            <a:cxnSpLocks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7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262560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QA" sz="2400" b="1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262560" cy="701539"/>
              </a:xfrm>
              <a:prstGeom prst="rect">
                <a:avLst/>
              </a:prstGeom>
              <a:blipFill>
                <a:blip r:embed="rId11"/>
                <a:stretch>
                  <a:fillRect l="-1938" t="-5357" r="-1550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D7834D-305D-4D47-894D-6D139B499002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F138904-94FC-544B-9F2C-054B3AFD21A4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CBC5D4-60B0-6840-AB73-5C0CA6CD8F6B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DEDEB3-DD67-C54E-BDA0-B247D7C22898}"/>
              </a:ext>
            </a:extLst>
          </p:cNvPr>
          <p:cNvCxnSpPr>
            <a:cxnSpLocks/>
          </p:cNvCxnSpPr>
          <p:nvPr/>
        </p:nvCxnSpPr>
        <p:spPr>
          <a:xfrm>
            <a:off x="2031578" y="3328238"/>
            <a:ext cx="0" cy="220573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/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7D308AF-0A4C-1F48-BF5B-FACEDBC9FAB1}"/>
              </a:ext>
            </a:extLst>
          </p:cNvPr>
          <p:cNvCxnSpPr>
            <a:cxnSpLocks/>
          </p:cNvCxnSpPr>
          <p:nvPr/>
        </p:nvCxnSpPr>
        <p:spPr>
          <a:xfrm>
            <a:off x="4497325" y="5870941"/>
            <a:ext cx="0" cy="30602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14724D8-69A6-EA4A-A73A-54B0227B4C7F}"/>
              </a:ext>
            </a:extLst>
          </p:cNvPr>
          <p:cNvSpPr/>
          <p:nvPr/>
        </p:nvSpPr>
        <p:spPr>
          <a:xfrm>
            <a:off x="4327246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en-QA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085B84-F602-7F43-BCFB-8335F5D36A78}"/>
              </a:ext>
            </a:extLst>
          </p:cNvPr>
          <p:cNvCxnSpPr>
            <a:cxnSpLocks/>
          </p:cNvCxnSpPr>
          <p:nvPr/>
        </p:nvCxnSpPr>
        <p:spPr>
          <a:xfrm>
            <a:off x="3778854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607E289-44B8-2044-9323-C8F7DE5B4BE7}"/>
              </a:ext>
            </a:extLst>
          </p:cNvPr>
          <p:cNvSpPr/>
          <p:nvPr/>
        </p:nvSpPr>
        <p:spPr>
          <a:xfrm>
            <a:off x="3608775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1</a:t>
            </a:r>
            <a:endParaRPr lang="en-QA" sz="2400" b="1" dirty="0">
              <a:solidFill>
                <a:srgbClr val="0070C0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EF607A-B407-2340-8A44-0363E53B0F50}"/>
              </a:ext>
            </a:extLst>
          </p:cNvPr>
          <p:cNvCxnSpPr>
            <a:cxnSpLocks/>
          </p:cNvCxnSpPr>
          <p:nvPr/>
        </p:nvCxnSpPr>
        <p:spPr>
          <a:xfrm>
            <a:off x="3060383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0419DA7-04EA-5D43-A88A-3FCE34263B1C}"/>
              </a:ext>
            </a:extLst>
          </p:cNvPr>
          <p:cNvSpPr/>
          <p:nvPr/>
        </p:nvSpPr>
        <p:spPr>
          <a:xfrm>
            <a:off x="2890304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08DA75-AE0D-5F43-A36E-52736BFD31C7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A940D2-F654-0A41-9B56-D65B910E4DF4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343A05D-3927-8B48-9F4D-1345DA83ED9B}"/>
              </a:ext>
            </a:extLst>
          </p:cNvPr>
          <p:cNvCxnSpPr>
            <a:cxnSpLocks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91AD590-FEDA-5B49-9812-54F69AF9DFA1}"/>
              </a:ext>
            </a:extLst>
          </p:cNvPr>
          <p:cNvCxnSpPr>
            <a:cxnSpLocks/>
          </p:cNvCxnSpPr>
          <p:nvPr/>
        </p:nvCxnSpPr>
        <p:spPr>
          <a:xfrm>
            <a:off x="7643303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BF47BDF-1429-5544-8BC9-206CC8D12606}"/>
              </a:ext>
            </a:extLst>
          </p:cNvPr>
          <p:cNvCxnSpPr/>
          <p:nvPr/>
        </p:nvCxnSpPr>
        <p:spPr>
          <a:xfrm flipH="1">
            <a:off x="5071260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1736BC8-6848-8A4D-AFA5-D6D057339B11}"/>
              </a:ext>
            </a:extLst>
          </p:cNvPr>
          <p:cNvCxnSpPr>
            <a:cxnSpLocks/>
          </p:cNvCxnSpPr>
          <p:nvPr/>
        </p:nvCxnSpPr>
        <p:spPr>
          <a:xfrm flipV="1">
            <a:off x="5071260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14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262560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262560" cy="701539"/>
              </a:xfrm>
              <a:prstGeom prst="rect">
                <a:avLst/>
              </a:prstGeom>
              <a:blipFill>
                <a:blip r:embed="rId11"/>
                <a:stretch>
                  <a:fillRect l="-1938" t="-5357" r="-1550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D7834D-305D-4D47-894D-6D139B499002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F138904-94FC-544B-9F2C-054B3AFD21A4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CBC5D4-60B0-6840-AB73-5C0CA6CD8F6B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DEDEB3-DD67-C54E-BDA0-B247D7C22898}"/>
              </a:ext>
            </a:extLst>
          </p:cNvPr>
          <p:cNvCxnSpPr>
            <a:cxnSpLocks/>
          </p:cNvCxnSpPr>
          <p:nvPr/>
        </p:nvCxnSpPr>
        <p:spPr>
          <a:xfrm>
            <a:off x="2031578" y="3328238"/>
            <a:ext cx="0" cy="220573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/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7D308AF-0A4C-1F48-BF5B-FACEDBC9FAB1}"/>
              </a:ext>
            </a:extLst>
          </p:cNvPr>
          <p:cNvCxnSpPr>
            <a:cxnSpLocks/>
          </p:cNvCxnSpPr>
          <p:nvPr/>
        </p:nvCxnSpPr>
        <p:spPr>
          <a:xfrm>
            <a:off x="4497325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14724D8-69A6-EA4A-A73A-54B0227B4C7F}"/>
              </a:ext>
            </a:extLst>
          </p:cNvPr>
          <p:cNvSpPr/>
          <p:nvPr/>
        </p:nvSpPr>
        <p:spPr>
          <a:xfrm>
            <a:off x="4327246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>
              <a:solidFill>
                <a:srgbClr val="0070C0"/>
              </a:solidFill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085B84-F602-7F43-BCFB-8335F5D36A78}"/>
              </a:ext>
            </a:extLst>
          </p:cNvPr>
          <p:cNvCxnSpPr>
            <a:cxnSpLocks/>
          </p:cNvCxnSpPr>
          <p:nvPr/>
        </p:nvCxnSpPr>
        <p:spPr>
          <a:xfrm>
            <a:off x="3778854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607E289-44B8-2044-9323-C8F7DE5B4BE7}"/>
              </a:ext>
            </a:extLst>
          </p:cNvPr>
          <p:cNvSpPr/>
          <p:nvPr/>
        </p:nvSpPr>
        <p:spPr>
          <a:xfrm>
            <a:off x="3608775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1</a:t>
            </a:r>
            <a:endParaRPr lang="en-QA" sz="2400" b="1" dirty="0">
              <a:solidFill>
                <a:srgbClr val="0070C0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EF607A-B407-2340-8A44-0363E53B0F50}"/>
              </a:ext>
            </a:extLst>
          </p:cNvPr>
          <p:cNvCxnSpPr>
            <a:cxnSpLocks/>
          </p:cNvCxnSpPr>
          <p:nvPr/>
        </p:nvCxnSpPr>
        <p:spPr>
          <a:xfrm>
            <a:off x="3060383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0419DA7-04EA-5D43-A88A-3FCE34263B1C}"/>
              </a:ext>
            </a:extLst>
          </p:cNvPr>
          <p:cNvSpPr/>
          <p:nvPr/>
        </p:nvSpPr>
        <p:spPr>
          <a:xfrm>
            <a:off x="2890304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08DA75-AE0D-5F43-A36E-52736BFD31C7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A940D2-F654-0A41-9B56-D65B910E4DF4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343A05D-3927-8B48-9F4D-1345DA83ED9B}"/>
              </a:ext>
            </a:extLst>
          </p:cNvPr>
          <p:cNvCxnSpPr>
            <a:cxnSpLocks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91AD590-FEDA-5B49-9812-54F69AF9DFA1}"/>
              </a:ext>
            </a:extLst>
          </p:cNvPr>
          <p:cNvCxnSpPr>
            <a:cxnSpLocks/>
          </p:cNvCxnSpPr>
          <p:nvPr/>
        </p:nvCxnSpPr>
        <p:spPr>
          <a:xfrm>
            <a:off x="7643303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BF47BDF-1429-5544-8BC9-206CC8D12606}"/>
              </a:ext>
            </a:extLst>
          </p:cNvPr>
          <p:cNvCxnSpPr/>
          <p:nvPr/>
        </p:nvCxnSpPr>
        <p:spPr>
          <a:xfrm flipH="1">
            <a:off x="5071260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1736BC8-6848-8A4D-AFA5-D6D057339B11}"/>
              </a:ext>
            </a:extLst>
          </p:cNvPr>
          <p:cNvCxnSpPr>
            <a:cxnSpLocks/>
          </p:cNvCxnSpPr>
          <p:nvPr/>
        </p:nvCxnSpPr>
        <p:spPr>
          <a:xfrm flipV="1">
            <a:off x="5071260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F0E2B9F-200D-2E4D-8C44-9D6E24C55C98}"/>
              </a:ext>
            </a:extLst>
          </p:cNvPr>
          <p:cNvCxnSpPr/>
          <p:nvPr/>
        </p:nvCxnSpPr>
        <p:spPr>
          <a:xfrm flipH="1">
            <a:off x="2031578" y="4917069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EA7F17B-051C-5A4F-9B9D-ED1E691EEFAB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2031578" y="4049304"/>
            <a:ext cx="6304" cy="8677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94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Flow of Computations in Neural Networks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flow of computations in a neural network goes in two ways: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>
                <a:solidFill>
                  <a:srgbClr val="00B0F0"/>
                </a:solidFill>
              </a:rPr>
              <a:t>Left-to-right</a:t>
            </a:r>
            <a:r>
              <a:rPr lang="en-GB" dirty="0"/>
              <a:t>: This is referred to as </a:t>
            </a:r>
            <a:r>
              <a:rPr lang="en-GB" i="1" dirty="0">
                <a:solidFill>
                  <a:srgbClr val="00B0F0"/>
                </a:solidFill>
              </a:rPr>
              <a:t>forward propagation</a:t>
            </a:r>
            <a:r>
              <a:rPr lang="en-GB" i="1" dirty="0"/>
              <a:t>, </a:t>
            </a:r>
            <a:r>
              <a:rPr lang="en-GB" dirty="0"/>
              <a:t>which results in computing the output of the network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Right-to-left</a:t>
            </a:r>
            <a:r>
              <a:rPr lang="en-GB" dirty="0"/>
              <a:t>: This is referred to as </a:t>
            </a:r>
            <a:r>
              <a:rPr lang="en-GB" i="1" dirty="0">
                <a:solidFill>
                  <a:srgbClr val="FF0000"/>
                </a:solidFill>
              </a:rPr>
              <a:t>back propagation</a:t>
            </a:r>
            <a:r>
              <a:rPr lang="en-GB" dirty="0"/>
              <a:t>, which results in computing the gradients (or derivatives) of the parameters in the network  </a:t>
            </a:r>
          </a:p>
          <a:p>
            <a:pPr lvl="1"/>
            <a:endParaRPr lang="en-GB" dirty="0"/>
          </a:p>
          <a:p>
            <a:r>
              <a:rPr lang="en-GB" dirty="0"/>
              <a:t>The intuition behind this 2-way flow of computations can be explained through the concept of “computation graphs” </a:t>
            </a:r>
          </a:p>
          <a:p>
            <a:pPr lvl="1"/>
            <a:r>
              <a:rPr lang="en-GB" dirty="0"/>
              <a:t>What is a computation graph?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229388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37894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𝒅𝒄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37894" cy="701539"/>
              </a:xfrm>
              <a:prstGeom prst="rect">
                <a:avLst/>
              </a:prstGeom>
              <a:blipFill>
                <a:blip r:embed="rId11"/>
                <a:stretch>
                  <a:fillRect l="-11864" t="-5357" r="-3390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41395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Derivative of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QA" sz="2400" dirty="0"/>
                  <a:t>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4139595" cy="461665"/>
              </a:xfrm>
              <a:prstGeom prst="rect">
                <a:avLst/>
              </a:prstGeom>
              <a:blipFill>
                <a:blip r:embed="rId12"/>
                <a:stretch>
                  <a:fillRect l="-2446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14293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37894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𝒅𝒄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37894" cy="701539"/>
              </a:xfrm>
              <a:prstGeom prst="rect">
                <a:avLst/>
              </a:prstGeom>
              <a:blipFill>
                <a:blip r:embed="rId11"/>
                <a:stretch>
                  <a:fillRect l="-11864" t="-5357" r="-3390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60739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If we change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QA" sz="2400" dirty="0"/>
                  <a:t> a little bit, how would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QA" sz="2400" dirty="0"/>
                  <a:t> change?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6073970" cy="461665"/>
              </a:xfrm>
              <a:prstGeom prst="rect">
                <a:avLst/>
              </a:prstGeom>
              <a:blipFill>
                <a:blip r:embed="rId12"/>
                <a:stretch>
                  <a:fillRect l="-1670" t="-5263" r="-626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354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15573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Q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155736" cy="701539"/>
              </a:xfrm>
              <a:prstGeom prst="rect">
                <a:avLst/>
              </a:prstGeom>
              <a:blipFill>
                <a:blip r:embed="rId11"/>
                <a:stretch>
                  <a:fillRect l="-2000" t="-5357" r="-400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D7834D-305D-4D47-894D-6D139B499002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F138904-94FC-544B-9F2C-054B3AFD21A4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CBC5D4-60B0-6840-AB73-5C0CA6CD8F6B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DEDEB3-DD67-C54E-BDA0-B247D7C22898}"/>
              </a:ext>
            </a:extLst>
          </p:cNvPr>
          <p:cNvCxnSpPr>
            <a:cxnSpLocks/>
          </p:cNvCxnSpPr>
          <p:nvPr/>
        </p:nvCxnSpPr>
        <p:spPr>
          <a:xfrm>
            <a:off x="2005185" y="4541826"/>
            <a:ext cx="0" cy="160926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/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7D308AF-0A4C-1F48-BF5B-FACEDBC9FAB1}"/>
              </a:ext>
            </a:extLst>
          </p:cNvPr>
          <p:cNvCxnSpPr>
            <a:cxnSpLocks/>
          </p:cNvCxnSpPr>
          <p:nvPr/>
        </p:nvCxnSpPr>
        <p:spPr>
          <a:xfrm>
            <a:off x="4412917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14724D8-69A6-EA4A-A73A-54B0227B4C7F}"/>
              </a:ext>
            </a:extLst>
          </p:cNvPr>
          <p:cNvSpPr/>
          <p:nvPr/>
        </p:nvSpPr>
        <p:spPr>
          <a:xfrm>
            <a:off x="4242838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4</a:t>
            </a:r>
            <a:endParaRPr lang="en-QA" sz="2400" b="1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085B84-F602-7F43-BCFB-8335F5D36A78}"/>
              </a:ext>
            </a:extLst>
          </p:cNvPr>
          <p:cNvCxnSpPr>
            <a:cxnSpLocks/>
          </p:cNvCxnSpPr>
          <p:nvPr/>
        </p:nvCxnSpPr>
        <p:spPr>
          <a:xfrm>
            <a:off x="3694446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607E289-44B8-2044-9323-C8F7DE5B4BE7}"/>
              </a:ext>
            </a:extLst>
          </p:cNvPr>
          <p:cNvSpPr/>
          <p:nvPr/>
        </p:nvSpPr>
        <p:spPr>
          <a:xfrm>
            <a:off x="3524367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1</a:t>
            </a:r>
            <a:endParaRPr lang="en-QA" sz="2400" b="1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EF607A-B407-2340-8A44-0363E53B0F50}"/>
              </a:ext>
            </a:extLst>
          </p:cNvPr>
          <p:cNvCxnSpPr>
            <a:cxnSpLocks/>
          </p:cNvCxnSpPr>
          <p:nvPr/>
        </p:nvCxnSpPr>
        <p:spPr>
          <a:xfrm>
            <a:off x="2975975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0419DA7-04EA-5D43-A88A-3FCE34263B1C}"/>
              </a:ext>
            </a:extLst>
          </p:cNvPr>
          <p:cNvSpPr/>
          <p:nvPr/>
        </p:nvSpPr>
        <p:spPr>
          <a:xfrm>
            <a:off x="2805896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</p:spTree>
    <p:extLst>
      <p:ext uri="{BB962C8B-B14F-4D97-AF65-F5344CB8AC3E}">
        <p14:creationId xmlns:p14="http://schemas.microsoft.com/office/powerpoint/2010/main" val="46834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9" grpId="0"/>
      <p:bldP spid="41" grpId="0"/>
      <p:bldP spid="47" grpId="0"/>
      <p:bldP spid="5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44690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Q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446906" cy="701539"/>
              </a:xfrm>
              <a:prstGeom prst="rect">
                <a:avLst/>
              </a:prstGeom>
              <a:blipFill>
                <a:blip r:embed="rId11"/>
                <a:stretch>
                  <a:fillRect l="-1832" t="-5357" r="-366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7D308AF-0A4C-1F48-BF5B-FACEDBC9FAB1}"/>
              </a:ext>
            </a:extLst>
          </p:cNvPr>
          <p:cNvCxnSpPr>
            <a:cxnSpLocks/>
          </p:cNvCxnSpPr>
          <p:nvPr/>
        </p:nvCxnSpPr>
        <p:spPr>
          <a:xfrm>
            <a:off x="4708342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14724D8-69A6-EA4A-A73A-54B0227B4C7F}"/>
              </a:ext>
            </a:extLst>
          </p:cNvPr>
          <p:cNvSpPr/>
          <p:nvPr/>
        </p:nvSpPr>
        <p:spPr>
          <a:xfrm>
            <a:off x="4538263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4</a:t>
            </a:r>
            <a:endParaRPr lang="en-QA" sz="2400" b="1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085B84-F602-7F43-BCFB-8335F5D36A78}"/>
              </a:ext>
            </a:extLst>
          </p:cNvPr>
          <p:cNvCxnSpPr>
            <a:cxnSpLocks/>
          </p:cNvCxnSpPr>
          <p:nvPr/>
        </p:nvCxnSpPr>
        <p:spPr>
          <a:xfrm>
            <a:off x="3989871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607E289-44B8-2044-9323-C8F7DE5B4BE7}"/>
              </a:ext>
            </a:extLst>
          </p:cNvPr>
          <p:cNvSpPr/>
          <p:nvPr/>
        </p:nvSpPr>
        <p:spPr>
          <a:xfrm>
            <a:off x="3819792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1</a:t>
            </a:r>
            <a:endParaRPr lang="en-QA" sz="2400" b="1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EF607A-B407-2340-8A44-0363E53B0F50}"/>
              </a:ext>
            </a:extLst>
          </p:cNvPr>
          <p:cNvCxnSpPr>
            <a:cxnSpLocks/>
          </p:cNvCxnSpPr>
          <p:nvPr/>
        </p:nvCxnSpPr>
        <p:spPr>
          <a:xfrm>
            <a:off x="3271400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0419DA7-04EA-5D43-A88A-3FCE34263B1C}"/>
              </a:ext>
            </a:extLst>
          </p:cNvPr>
          <p:cNvSpPr/>
          <p:nvPr/>
        </p:nvSpPr>
        <p:spPr>
          <a:xfrm>
            <a:off x="3101321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D7491DE-F30A-1A4F-880D-6823610FB91E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93B7D08-AB85-4D49-853E-B4CD8ADEEFD3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93B7D08-AB85-4D49-853E-B4CD8ADEEF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F383165-990A-824E-B7DE-BD3C1F33F88E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CF91FBB-CEBE-1946-A534-6E541207C9A7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CF91FBB-CEBE-1946-A534-6E541207C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C88310A-BBE9-484C-AB67-FEC0F3EB532E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E06C311-5A04-CF4B-BDB6-E5D5F51AAA5C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E06C311-5A04-CF4B-BDB6-E5D5F51AA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FE94A93-7F47-7B45-B230-DDDB73CD4C16}"/>
              </a:ext>
            </a:extLst>
          </p:cNvPr>
          <p:cNvCxnSpPr>
            <a:cxnSpLocks/>
          </p:cNvCxnSpPr>
          <p:nvPr/>
        </p:nvCxnSpPr>
        <p:spPr>
          <a:xfrm>
            <a:off x="2005185" y="4541826"/>
            <a:ext cx="0" cy="160926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62D16BA-7B5A-D248-924B-D53DC49E8DA3}"/>
                  </a:ext>
                </a:extLst>
              </p:cNvPr>
              <p:cNvSpPr/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62D16BA-7B5A-D248-924B-D53DC49E8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1841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44690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den>
                      </m:f>
                      <m:r>
                        <a:rPr lang="en-QA" sz="2400" b="1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𝒅𝒄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446906" cy="701539"/>
              </a:xfrm>
              <a:prstGeom prst="rect">
                <a:avLst/>
              </a:prstGeom>
              <a:blipFill>
                <a:blip r:embed="rId11"/>
                <a:stretch>
                  <a:fillRect l="-1832" t="-5357" r="-1099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08DA75-AE0D-5F43-A36E-52736BFD31C7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A940D2-F654-0A41-9B56-D65B910E4DF4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343A05D-3927-8B48-9F4D-1345DA83ED9B}"/>
              </a:ext>
            </a:extLst>
          </p:cNvPr>
          <p:cNvCxnSpPr>
            <a:cxnSpLocks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2D6DE5B-1B65-834F-B8DE-8D5F3F7F38D2}"/>
              </a:ext>
            </a:extLst>
          </p:cNvPr>
          <p:cNvCxnSpPr>
            <a:cxnSpLocks/>
          </p:cNvCxnSpPr>
          <p:nvPr/>
        </p:nvCxnSpPr>
        <p:spPr>
          <a:xfrm>
            <a:off x="4708342" y="5870941"/>
            <a:ext cx="0" cy="30602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CC0F88E2-D817-F447-A422-F7E13E7FC595}"/>
              </a:ext>
            </a:extLst>
          </p:cNvPr>
          <p:cNvSpPr/>
          <p:nvPr/>
        </p:nvSpPr>
        <p:spPr>
          <a:xfrm>
            <a:off x="4538263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en-QA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958A6C1-E708-034F-A4DA-D41A1290E8C3}"/>
              </a:ext>
            </a:extLst>
          </p:cNvPr>
          <p:cNvCxnSpPr>
            <a:cxnSpLocks/>
          </p:cNvCxnSpPr>
          <p:nvPr/>
        </p:nvCxnSpPr>
        <p:spPr>
          <a:xfrm>
            <a:off x="3989871" y="5870941"/>
            <a:ext cx="0" cy="30602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A47E2241-C2F6-A44A-9C10-6BE99442D087}"/>
              </a:ext>
            </a:extLst>
          </p:cNvPr>
          <p:cNvSpPr/>
          <p:nvPr/>
        </p:nvSpPr>
        <p:spPr>
          <a:xfrm>
            <a:off x="3819792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QA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F577F60-8EB0-B842-8C5C-E5877177986F}"/>
              </a:ext>
            </a:extLst>
          </p:cNvPr>
          <p:cNvCxnSpPr>
            <a:cxnSpLocks/>
          </p:cNvCxnSpPr>
          <p:nvPr/>
        </p:nvCxnSpPr>
        <p:spPr>
          <a:xfrm>
            <a:off x="3271400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94EF2051-7DD2-FC41-8ADD-BE5332A6F057}"/>
              </a:ext>
            </a:extLst>
          </p:cNvPr>
          <p:cNvSpPr/>
          <p:nvPr/>
        </p:nvSpPr>
        <p:spPr>
          <a:xfrm>
            <a:off x="3101321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93F5D9-EA76-9B43-B90A-F18C8CCD9BF4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391BC0B-B0F2-5043-82D8-DAD21F5636B9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391BC0B-B0F2-5043-82D8-DAD21F563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38E7CEF-9F7C-814E-A3FF-0DBF916AB047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ED06ECE-58EE-C74B-A940-B9D2E48F5B50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ED06ECE-58EE-C74B-A940-B9D2E48F5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D137536-A014-B34E-BA83-4D3DB4433A4D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3E91100-69E3-CB49-9EF4-D38EBD4A51C2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3E91100-69E3-CB49-9EF4-D38EBD4A5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DCB8D4B-FCD8-154E-B061-841996568199}"/>
              </a:ext>
            </a:extLst>
          </p:cNvPr>
          <p:cNvCxnSpPr>
            <a:cxnSpLocks/>
          </p:cNvCxnSpPr>
          <p:nvPr/>
        </p:nvCxnSpPr>
        <p:spPr>
          <a:xfrm>
            <a:off x="2005185" y="4541826"/>
            <a:ext cx="0" cy="160926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567690F-9CA5-9548-A0A2-257E8916236D}"/>
                  </a:ext>
                </a:extLst>
              </p:cNvPr>
              <p:cNvSpPr/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567690F-9CA5-9548-A0A2-257E89162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10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44690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den>
                      </m:f>
                      <m:r>
                        <a:rPr lang="en-QA" sz="2400" b="1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𝒅𝒄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446906" cy="701539"/>
              </a:xfrm>
              <a:prstGeom prst="rect">
                <a:avLst/>
              </a:prstGeom>
              <a:blipFill>
                <a:blip r:embed="rId11"/>
                <a:stretch>
                  <a:fillRect l="-1832" t="-5357" r="-1099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08DA75-AE0D-5F43-A36E-52736BFD31C7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A940D2-F654-0A41-9B56-D65B910E4DF4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343A05D-3927-8B48-9F4D-1345DA83ED9B}"/>
              </a:ext>
            </a:extLst>
          </p:cNvPr>
          <p:cNvCxnSpPr>
            <a:cxnSpLocks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2D6DE5B-1B65-834F-B8DE-8D5F3F7F38D2}"/>
              </a:ext>
            </a:extLst>
          </p:cNvPr>
          <p:cNvCxnSpPr>
            <a:cxnSpLocks/>
          </p:cNvCxnSpPr>
          <p:nvPr/>
        </p:nvCxnSpPr>
        <p:spPr>
          <a:xfrm>
            <a:off x="4708342" y="5870941"/>
            <a:ext cx="0" cy="30602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CC0F88E2-D817-F447-A422-F7E13E7FC595}"/>
              </a:ext>
            </a:extLst>
          </p:cNvPr>
          <p:cNvSpPr/>
          <p:nvPr/>
        </p:nvSpPr>
        <p:spPr>
          <a:xfrm>
            <a:off x="4538263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en-QA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958A6C1-E708-034F-A4DA-D41A1290E8C3}"/>
              </a:ext>
            </a:extLst>
          </p:cNvPr>
          <p:cNvCxnSpPr>
            <a:cxnSpLocks/>
          </p:cNvCxnSpPr>
          <p:nvPr/>
        </p:nvCxnSpPr>
        <p:spPr>
          <a:xfrm>
            <a:off x="3989871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A47E2241-C2F6-A44A-9C10-6BE99442D087}"/>
              </a:ext>
            </a:extLst>
          </p:cNvPr>
          <p:cNvSpPr/>
          <p:nvPr/>
        </p:nvSpPr>
        <p:spPr>
          <a:xfrm>
            <a:off x="3819792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1</a:t>
            </a:r>
            <a:endParaRPr lang="en-QA" sz="2400" b="1" dirty="0">
              <a:solidFill>
                <a:srgbClr val="0070C0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F577F60-8EB0-B842-8C5C-E5877177986F}"/>
              </a:ext>
            </a:extLst>
          </p:cNvPr>
          <p:cNvCxnSpPr>
            <a:cxnSpLocks/>
          </p:cNvCxnSpPr>
          <p:nvPr/>
        </p:nvCxnSpPr>
        <p:spPr>
          <a:xfrm>
            <a:off x="3271400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94EF2051-7DD2-FC41-8ADD-BE5332A6F057}"/>
              </a:ext>
            </a:extLst>
          </p:cNvPr>
          <p:cNvSpPr/>
          <p:nvPr/>
        </p:nvSpPr>
        <p:spPr>
          <a:xfrm>
            <a:off x="3101321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93F5D9-EA76-9B43-B90A-F18C8CCD9BF4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391BC0B-B0F2-5043-82D8-DAD21F5636B9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391BC0B-B0F2-5043-82D8-DAD21F563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38E7CEF-9F7C-814E-A3FF-0DBF916AB047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ED06ECE-58EE-C74B-A940-B9D2E48F5B50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ED06ECE-58EE-C74B-A940-B9D2E48F5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D137536-A014-B34E-BA83-4D3DB4433A4D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3E91100-69E3-CB49-9EF4-D38EBD4A51C2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3E91100-69E3-CB49-9EF4-D38EBD4A5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DCB8D4B-FCD8-154E-B061-841996568199}"/>
              </a:ext>
            </a:extLst>
          </p:cNvPr>
          <p:cNvCxnSpPr>
            <a:cxnSpLocks/>
          </p:cNvCxnSpPr>
          <p:nvPr/>
        </p:nvCxnSpPr>
        <p:spPr>
          <a:xfrm>
            <a:off x="2005185" y="4541826"/>
            <a:ext cx="0" cy="160926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567690F-9CA5-9548-A0A2-257E8916236D}"/>
                  </a:ext>
                </a:extLst>
              </p:cNvPr>
              <p:cNvSpPr/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567690F-9CA5-9548-A0A2-257E89162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F729A04-5550-F64B-81B7-5FB86DE41BB5}"/>
              </a:ext>
            </a:extLst>
          </p:cNvPr>
          <p:cNvCxnSpPr>
            <a:cxnSpLocks/>
          </p:cNvCxnSpPr>
          <p:nvPr/>
        </p:nvCxnSpPr>
        <p:spPr>
          <a:xfrm>
            <a:off x="7643303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7F1AF50-0A2B-B94F-81C9-4FC1ED7DE33E}"/>
              </a:ext>
            </a:extLst>
          </p:cNvPr>
          <p:cNvCxnSpPr/>
          <p:nvPr/>
        </p:nvCxnSpPr>
        <p:spPr>
          <a:xfrm flipH="1">
            <a:off x="5071260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BF4971B-4BB2-6746-8894-1F6E179384AD}"/>
              </a:ext>
            </a:extLst>
          </p:cNvPr>
          <p:cNvCxnSpPr>
            <a:cxnSpLocks/>
          </p:cNvCxnSpPr>
          <p:nvPr/>
        </p:nvCxnSpPr>
        <p:spPr>
          <a:xfrm flipV="1">
            <a:off x="5071260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11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44690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𝒅𝒄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446906" cy="701539"/>
              </a:xfrm>
              <a:prstGeom prst="rect">
                <a:avLst/>
              </a:prstGeom>
              <a:blipFill>
                <a:blip r:embed="rId11"/>
                <a:stretch>
                  <a:fillRect l="-1832" t="-5357" r="-1099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08DA75-AE0D-5F43-A36E-52736BFD31C7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A940D2-F654-0A41-9B56-D65B910E4DF4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343A05D-3927-8B48-9F4D-1345DA83ED9B}"/>
              </a:ext>
            </a:extLst>
          </p:cNvPr>
          <p:cNvCxnSpPr>
            <a:cxnSpLocks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2D6DE5B-1B65-834F-B8DE-8D5F3F7F38D2}"/>
              </a:ext>
            </a:extLst>
          </p:cNvPr>
          <p:cNvCxnSpPr>
            <a:cxnSpLocks/>
          </p:cNvCxnSpPr>
          <p:nvPr/>
        </p:nvCxnSpPr>
        <p:spPr>
          <a:xfrm>
            <a:off x="4708342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CC0F88E2-D817-F447-A422-F7E13E7FC595}"/>
              </a:ext>
            </a:extLst>
          </p:cNvPr>
          <p:cNvSpPr/>
          <p:nvPr/>
        </p:nvSpPr>
        <p:spPr>
          <a:xfrm>
            <a:off x="4538263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4</a:t>
            </a:r>
            <a:endParaRPr lang="en-QA" sz="2400" b="1" dirty="0">
              <a:solidFill>
                <a:srgbClr val="0070C0"/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958A6C1-E708-034F-A4DA-D41A1290E8C3}"/>
              </a:ext>
            </a:extLst>
          </p:cNvPr>
          <p:cNvCxnSpPr>
            <a:cxnSpLocks/>
          </p:cNvCxnSpPr>
          <p:nvPr/>
        </p:nvCxnSpPr>
        <p:spPr>
          <a:xfrm>
            <a:off x="3989871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A47E2241-C2F6-A44A-9C10-6BE99442D087}"/>
              </a:ext>
            </a:extLst>
          </p:cNvPr>
          <p:cNvSpPr/>
          <p:nvPr/>
        </p:nvSpPr>
        <p:spPr>
          <a:xfrm>
            <a:off x="3819792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1</a:t>
            </a:r>
            <a:endParaRPr lang="en-QA" sz="2400" b="1" dirty="0">
              <a:solidFill>
                <a:srgbClr val="0070C0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F577F60-8EB0-B842-8C5C-E5877177986F}"/>
              </a:ext>
            </a:extLst>
          </p:cNvPr>
          <p:cNvCxnSpPr>
            <a:cxnSpLocks/>
          </p:cNvCxnSpPr>
          <p:nvPr/>
        </p:nvCxnSpPr>
        <p:spPr>
          <a:xfrm>
            <a:off x="3271400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94EF2051-7DD2-FC41-8ADD-BE5332A6F057}"/>
              </a:ext>
            </a:extLst>
          </p:cNvPr>
          <p:cNvSpPr/>
          <p:nvPr/>
        </p:nvSpPr>
        <p:spPr>
          <a:xfrm>
            <a:off x="3101321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93F5D9-EA76-9B43-B90A-F18C8CCD9BF4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391BC0B-B0F2-5043-82D8-DAD21F5636B9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391BC0B-B0F2-5043-82D8-DAD21F563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38E7CEF-9F7C-814E-A3FF-0DBF916AB047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ED06ECE-58EE-C74B-A940-B9D2E48F5B50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ED06ECE-58EE-C74B-A940-B9D2E48F5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D137536-A014-B34E-BA83-4D3DB4433A4D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3E91100-69E3-CB49-9EF4-D38EBD4A51C2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3E91100-69E3-CB49-9EF4-D38EBD4A5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DCB8D4B-FCD8-154E-B061-841996568199}"/>
              </a:ext>
            </a:extLst>
          </p:cNvPr>
          <p:cNvCxnSpPr>
            <a:cxnSpLocks/>
          </p:cNvCxnSpPr>
          <p:nvPr/>
        </p:nvCxnSpPr>
        <p:spPr>
          <a:xfrm>
            <a:off x="2005185" y="4541826"/>
            <a:ext cx="0" cy="160926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567690F-9CA5-9548-A0A2-257E8916236D}"/>
                  </a:ext>
                </a:extLst>
              </p:cNvPr>
              <p:cNvSpPr/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567690F-9CA5-9548-A0A2-257E89162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F729A04-5550-F64B-81B7-5FB86DE41BB5}"/>
              </a:ext>
            </a:extLst>
          </p:cNvPr>
          <p:cNvCxnSpPr>
            <a:cxnSpLocks/>
          </p:cNvCxnSpPr>
          <p:nvPr/>
        </p:nvCxnSpPr>
        <p:spPr>
          <a:xfrm>
            <a:off x="7643303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7F1AF50-0A2B-B94F-81C9-4FC1ED7DE33E}"/>
              </a:ext>
            </a:extLst>
          </p:cNvPr>
          <p:cNvCxnSpPr/>
          <p:nvPr/>
        </p:nvCxnSpPr>
        <p:spPr>
          <a:xfrm flipH="1">
            <a:off x="5071260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BF4971B-4BB2-6746-8894-1F6E179384AD}"/>
              </a:ext>
            </a:extLst>
          </p:cNvPr>
          <p:cNvCxnSpPr>
            <a:cxnSpLocks/>
          </p:cNvCxnSpPr>
          <p:nvPr/>
        </p:nvCxnSpPr>
        <p:spPr>
          <a:xfrm flipV="1">
            <a:off x="5071260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8138F0B-129B-6F4A-81A3-D86CDF9B481B}"/>
              </a:ext>
            </a:extLst>
          </p:cNvPr>
          <p:cNvCxnSpPr>
            <a:cxnSpLocks/>
          </p:cNvCxnSpPr>
          <p:nvPr/>
        </p:nvCxnSpPr>
        <p:spPr>
          <a:xfrm flipH="1">
            <a:off x="2391508" y="4888934"/>
            <a:ext cx="2256202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22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Outline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Deep Learning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483152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Overview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3393810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Vectorization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1820552" y="3230880"/>
            <a:ext cx="4171816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4731210" y="3230880"/>
            <a:ext cx="1261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10267649" y="5202765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21840E5-B621-CA4A-BA36-9ACBEF075F5E}"/>
              </a:ext>
            </a:extLst>
          </p:cNvPr>
          <p:cNvSpPr/>
          <p:nvPr/>
        </p:nvSpPr>
        <p:spPr>
          <a:xfrm>
            <a:off x="9215126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Gradient Descent</a:t>
            </a:r>
            <a:endParaRPr lang="en-QA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91BA6D-AC1F-8A45-9B93-F0359065D1BF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5992368" y="3230880"/>
            <a:ext cx="4560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F956A5-983F-1A47-8514-6367281BC9F7}"/>
              </a:ext>
            </a:extLst>
          </p:cNvPr>
          <p:cNvSpPr/>
          <p:nvPr/>
        </p:nvSpPr>
        <p:spPr>
          <a:xfrm>
            <a:off x="6304468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Computation Graph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54C388-F6F0-C545-8D9C-7C0878B430CD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5992368" y="3230880"/>
            <a:ext cx="1649500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22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Computation Graph of Logistic Regression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translate logistic regression (which is a </a:t>
            </a:r>
            <a:r>
              <a:rPr lang="en-GB" b="1" dirty="0">
                <a:solidFill>
                  <a:srgbClr val="92D050"/>
                </a:solidFill>
              </a:rPr>
              <a:t>neural network </a:t>
            </a:r>
            <a:r>
              <a:rPr lang="en-GB" dirty="0"/>
              <a:t>with only 1 neuron) into a computation graph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08E00D-683D-9346-BD7D-75B09191479F}"/>
              </a:ext>
            </a:extLst>
          </p:cNvPr>
          <p:cNvSpPr/>
          <p:nvPr/>
        </p:nvSpPr>
        <p:spPr>
          <a:xfrm>
            <a:off x="2520861" y="4122685"/>
            <a:ext cx="760020" cy="75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/>
          <p:nvPr/>
        </p:nvCxnSpPr>
        <p:spPr>
          <a:xfrm>
            <a:off x="1511458" y="3754551"/>
            <a:ext cx="1009403" cy="80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</p:cNvCxnSpPr>
          <p:nvPr/>
        </p:nvCxnSpPr>
        <p:spPr>
          <a:xfrm>
            <a:off x="1511458" y="4562073"/>
            <a:ext cx="1009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980D161-64AE-CE41-8C99-F1BBDC904B59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1511458" y="4562074"/>
            <a:ext cx="1009403" cy="792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/>
              <p:nvPr/>
            </p:nvSpPr>
            <p:spPr>
              <a:xfrm>
                <a:off x="998754" y="3495542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54" y="3495542"/>
                <a:ext cx="512704" cy="400110"/>
              </a:xfrm>
              <a:prstGeom prst="rect">
                <a:avLst/>
              </a:prstGeom>
              <a:blipFill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/>
              <p:nvPr/>
            </p:nvSpPr>
            <p:spPr>
              <a:xfrm>
                <a:off x="998754" y="4302430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54" y="4302430"/>
                <a:ext cx="51270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/>
              <p:nvPr/>
            </p:nvSpPr>
            <p:spPr>
              <a:xfrm>
                <a:off x="998754" y="5154767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54" y="5154767"/>
                <a:ext cx="51270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B7587B2-9428-6F46-9046-FF5AAAD3939A}"/>
              </a:ext>
            </a:extLst>
          </p:cNvPr>
          <p:cNvCxnSpPr>
            <a:cxnSpLocks/>
          </p:cNvCxnSpPr>
          <p:nvPr/>
        </p:nvCxnSpPr>
        <p:spPr>
          <a:xfrm>
            <a:off x="3280881" y="4502485"/>
            <a:ext cx="5343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/>
              <p:nvPr/>
            </p:nvSpPr>
            <p:spPr>
              <a:xfrm>
                <a:off x="1665438" y="3653274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438" y="3653274"/>
                <a:ext cx="49237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/>
              <p:nvPr/>
            </p:nvSpPr>
            <p:spPr>
              <a:xfrm>
                <a:off x="1632288" y="4166099"/>
                <a:ext cx="567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288" y="4166099"/>
                <a:ext cx="56720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/>
              <p:nvPr/>
            </p:nvSpPr>
            <p:spPr>
              <a:xfrm>
                <a:off x="1654731" y="4562073"/>
                <a:ext cx="567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731" y="4562073"/>
                <a:ext cx="567207" cy="400110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/>
              <p:nvPr/>
            </p:nvSpPr>
            <p:spPr>
              <a:xfrm>
                <a:off x="3797083" y="4280222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083" y="4280222"/>
                <a:ext cx="396262" cy="400110"/>
              </a:xfrm>
              <a:prstGeom prst="rect">
                <a:avLst/>
              </a:prstGeom>
              <a:blipFill>
                <a:blip r:embed="rId8"/>
                <a:stretch>
                  <a:fillRect t="-3030" b="-909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D7E48F2-CAFB-F948-8C22-A5D2BB0647DC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1511458" y="3102904"/>
            <a:ext cx="1009403" cy="139958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/>
              <p:nvPr/>
            </p:nvSpPr>
            <p:spPr>
              <a:xfrm>
                <a:off x="1665438" y="3088207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0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438" y="3088207"/>
                <a:ext cx="49237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88EB0FB-898D-1943-90C0-21DAC9B88F33}"/>
              </a:ext>
            </a:extLst>
          </p:cNvPr>
          <p:cNvCxnSpPr>
            <a:cxnSpLocks/>
            <a:stCxn id="29" idx="0"/>
            <a:endCxn id="29" idx="4"/>
          </p:cNvCxnSpPr>
          <p:nvPr/>
        </p:nvCxnSpPr>
        <p:spPr>
          <a:xfrm>
            <a:off x="2900871" y="4122685"/>
            <a:ext cx="0" cy="759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/>
              <p:nvPr/>
            </p:nvSpPr>
            <p:spPr>
              <a:xfrm>
                <a:off x="2621975" y="4367513"/>
                <a:ext cx="1907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975" y="4367513"/>
                <a:ext cx="190758" cy="307777"/>
              </a:xfrm>
              <a:prstGeom prst="rect">
                <a:avLst/>
              </a:prstGeom>
              <a:blipFill>
                <a:blip r:embed="rId10"/>
                <a:stretch>
                  <a:fillRect l="-18750" r="-187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/>
              <p:nvPr/>
            </p:nvSpPr>
            <p:spPr>
              <a:xfrm>
                <a:off x="2976461" y="4367512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461" y="4367512"/>
                <a:ext cx="216406" cy="307777"/>
              </a:xfrm>
              <a:prstGeom prst="rect">
                <a:avLst/>
              </a:prstGeom>
              <a:blipFill>
                <a:blip r:embed="rId11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2D54F2-C9D2-E94B-9CF2-D5D6652F3D28}"/>
                  </a:ext>
                </a:extLst>
              </p:cNvPr>
              <p:cNvSpPr txBox="1"/>
              <p:nvPr/>
            </p:nvSpPr>
            <p:spPr>
              <a:xfrm>
                <a:off x="1001316" y="2902849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2D54F2-C9D2-E94B-9CF2-D5D6652F3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316" y="2902849"/>
                <a:ext cx="396262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9DC789-38ED-424A-839D-347789D0A2C7}"/>
                  </a:ext>
                </a:extLst>
              </p:cNvPr>
              <p:cNvSpPr txBox="1"/>
              <p:nvPr/>
            </p:nvSpPr>
            <p:spPr>
              <a:xfrm>
                <a:off x="2976461" y="3189377"/>
                <a:ext cx="1464568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9DC789-38ED-424A-839D-347789D0A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461" y="3189377"/>
                <a:ext cx="1464568" cy="313291"/>
              </a:xfrm>
              <a:prstGeom prst="rect">
                <a:avLst/>
              </a:prstGeom>
              <a:blipFill>
                <a:blip r:embed="rId13"/>
                <a:stretch>
                  <a:fillRect l="-2586" r="-4310" b="-8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E390DE7-68A6-3940-BE4F-8001EBB43115}"/>
                  </a:ext>
                </a:extLst>
              </p:cNvPr>
              <p:cNvSpPr txBox="1"/>
              <p:nvPr/>
            </p:nvSpPr>
            <p:spPr>
              <a:xfrm>
                <a:off x="3084664" y="5451398"/>
                <a:ext cx="10577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E390DE7-68A6-3940-BE4F-8001EBB43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664" y="5451398"/>
                <a:ext cx="1057790" cy="307777"/>
              </a:xfrm>
              <a:prstGeom prst="rect">
                <a:avLst/>
              </a:prstGeom>
              <a:blipFill>
                <a:blip r:embed="rId14"/>
                <a:stretch>
                  <a:fillRect l="-2353" r="-7059" b="-32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2253C65F-661A-BB41-98E5-122A1466B777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2507013" y="3774728"/>
            <a:ext cx="803126" cy="382445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id="{3F7EBE1A-FD94-F842-939E-1A1A25FE327C}"/>
              </a:ext>
            </a:extLst>
          </p:cNvPr>
          <p:cNvCxnSpPr>
            <a:cxnSpLocks/>
            <a:stCxn id="53" idx="2"/>
          </p:cNvCxnSpPr>
          <p:nvPr/>
        </p:nvCxnSpPr>
        <p:spPr>
          <a:xfrm rot="16200000" flipH="1">
            <a:off x="2838290" y="4921663"/>
            <a:ext cx="630324" cy="137576"/>
          </a:xfrm>
          <a:prstGeom prst="curvedConnector3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e 2">
            <a:extLst>
              <a:ext uri="{FF2B5EF4-FFF2-40B4-BE49-F238E27FC236}">
                <a16:creationId xmlns:a16="http://schemas.microsoft.com/office/drawing/2014/main" id="{4BB6F777-872F-8241-8D50-0AF81CE9B8B3}"/>
              </a:ext>
            </a:extLst>
          </p:cNvPr>
          <p:cNvSpPr/>
          <p:nvPr/>
        </p:nvSpPr>
        <p:spPr>
          <a:xfrm>
            <a:off x="4315325" y="2902698"/>
            <a:ext cx="548640" cy="313709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6199118" y="4177441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118" y="4177441"/>
                <a:ext cx="1974209" cy="605642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5563879" y="3962770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5556736" y="4480262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5043955" y="3701160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955" y="3701160"/>
                <a:ext cx="44114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5048764" y="4221516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764" y="4221516"/>
                <a:ext cx="431528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5556736" y="4480262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5032964" y="4753952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964" y="4753952"/>
                <a:ext cx="495649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8586088" y="4177472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088" y="4177472"/>
                <a:ext cx="1444174" cy="605642"/>
              </a:xfrm>
              <a:prstGeom prst="roundRect">
                <a:avLst/>
              </a:prstGeom>
              <a:blipFill>
                <a:blip r:embed="rId19"/>
                <a:stretch>
                  <a:fillRect r="-8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8173327" y="4480262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10443023" y="4177441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023" y="4177441"/>
                <a:ext cx="1444174" cy="605642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10030262" y="4480262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C481834A-7DC1-844B-A492-6CE1AD51E2E4}"/>
                  </a:ext>
                </a:extLst>
              </p:cNvPr>
              <p:cNvSpPr/>
              <p:nvPr/>
            </p:nvSpPr>
            <p:spPr>
              <a:xfrm>
                <a:off x="5121243" y="5620214"/>
                <a:ext cx="6765953" cy="917141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QA" sz="2400" dirty="0">
                    <a:solidFill>
                      <a:schemeClr val="tx1"/>
                    </a:solidFill>
                  </a:rPr>
                  <a:t>here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is the cost (or </a:t>
                </a:r>
                <a:r>
                  <a:rPr lang="en-GB" sz="2400" b="1" i="1" dirty="0">
                    <a:solidFill>
                      <a:schemeClr val="tx1"/>
                    </a:solidFill>
                  </a:rPr>
                  <a:t>loss</a:t>
                </a:r>
                <a:r>
                  <a:rPr lang="en-GB" sz="2400" dirty="0">
                    <a:solidFill>
                      <a:schemeClr val="tx1"/>
                    </a:solidFill>
                  </a:rPr>
                  <a:t>) function</a:t>
                </a:r>
                <a:endParaRPr lang="en-Q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C481834A-7DC1-844B-A492-6CE1AD51E2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243" y="5620214"/>
                <a:ext cx="6765953" cy="917141"/>
              </a:xfrm>
              <a:prstGeom prst="roundRect">
                <a:avLst/>
              </a:prstGeom>
              <a:blipFill>
                <a:blip r:embed="rId21"/>
                <a:stretch>
                  <a:fillRect b="-81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04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0" grpId="0"/>
      <p:bldP spid="41" grpId="0"/>
      <p:bldP spid="42" grpId="0"/>
      <p:bldP spid="44" grpId="0"/>
      <p:bldP spid="45" grpId="0"/>
      <p:bldP spid="46" grpId="0"/>
      <p:bldP spid="48" grpId="0"/>
      <p:bldP spid="51" grpId="0"/>
      <p:bldP spid="8" grpId="0"/>
      <p:bldP spid="53" grpId="0"/>
      <p:bldP spid="60" grpId="0"/>
      <p:bldP spid="6" grpId="0"/>
      <p:bldP spid="61" grpId="0"/>
      <p:bldP spid="3" grpId="0" animBg="1"/>
      <p:bldP spid="30" grpId="0" animBg="1"/>
      <p:bldP spid="33" grpId="0"/>
      <p:bldP spid="34" grpId="0"/>
      <p:bldP spid="50" grpId="0"/>
      <p:bldP spid="56" grpId="0" animBg="1"/>
      <p:bldP spid="64" grpId="0" animBg="1"/>
      <p:bldP spid="6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Forward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loss function can be computed by moving from left to right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66E79D89-6009-A849-B5B7-21660CB74D78}"/>
                  </a:ext>
                </a:extLst>
              </p:cNvPr>
              <p:cNvSpPr/>
              <p:nvPr/>
            </p:nvSpPr>
            <p:spPr>
              <a:xfrm>
                <a:off x="3997633" y="3126148"/>
                <a:ext cx="1974209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66E79D89-6009-A849-B5B7-21660CB74D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633" y="3126148"/>
                <a:ext cx="1974209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2CDC935-CDD9-2C41-804B-27E7C48CD509}"/>
              </a:ext>
            </a:extLst>
          </p:cNvPr>
          <p:cNvCxnSpPr>
            <a:cxnSpLocks/>
            <a:endCxn id="68" idx="1"/>
          </p:cNvCxnSpPr>
          <p:nvPr/>
        </p:nvCxnSpPr>
        <p:spPr>
          <a:xfrm>
            <a:off x="3362394" y="2911477"/>
            <a:ext cx="635239" cy="5174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593A2A3-5638-C84B-AE08-706EA087541E}"/>
              </a:ext>
            </a:extLst>
          </p:cNvPr>
          <p:cNvCxnSpPr>
            <a:cxnSpLocks/>
            <a:endCxn id="68" idx="1"/>
          </p:cNvCxnSpPr>
          <p:nvPr/>
        </p:nvCxnSpPr>
        <p:spPr>
          <a:xfrm flipV="1">
            <a:off x="3355251" y="3428969"/>
            <a:ext cx="642382" cy="471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E5FA6C7-1D06-E049-A3F1-98D002D85BB8}"/>
              </a:ext>
            </a:extLst>
          </p:cNvPr>
          <p:cNvCxnSpPr>
            <a:cxnSpLocks/>
            <a:endCxn id="68" idx="1"/>
          </p:cNvCxnSpPr>
          <p:nvPr/>
        </p:nvCxnSpPr>
        <p:spPr>
          <a:xfrm>
            <a:off x="3355251" y="3428969"/>
            <a:ext cx="6423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4E732E57-A04E-A94F-A67E-B3FA0AE537DA}"/>
                  </a:ext>
                </a:extLst>
              </p:cNvPr>
              <p:cNvSpPr/>
              <p:nvPr/>
            </p:nvSpPr>
            <p:spPr>
              <a:xfrm>
                <a:off x="6384603" y="3126179"/>
                <a:ext cx="1444174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4E732E57-A04E-A94F-A67E-B3FA0AE53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603" y="3126179"/>
                <a:ext cx="1444174" cy="60564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C25E63-CA5D-9B4F-8834-CF9E659BD1B2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5971842" y="3428969"/>
            <a:ext cx="41276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E1CA65C9-FDB0-6A4D-B4CF-70076A25D28D}"/>
                  </a:ext>
                </a:extLst>
              </p:cNvPr>
              <p:cNvSpPr/>
              <p:nvPr/>
            </p:nvSpPr>
            <p:spPr>
              <a:xfrm>
                <a:off x="8241538" y="3126148"/>
                <a:ext cx="1444174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E1CA65C9-FDB0-6A4D-B4CF-70076A25D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538" y="3126148"/>
                <a:ext cx="1444174" cy="60564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337F394-D60C-E946-BAA1-BA6CDA163881}"/>
              </a:ext>
            </a:extLst>
          </p:cNvPr>
          <p:cNvCxnSpPr>
            <a:cxnSpLocks/>
            <a:stCxn id="73" idx="3"/>
            <a:endCxn id="75" idx="1"/>
          </p:cNvCxnSpPr>
          <p:nvPr/>
        </p:nvCxnSpPr>
        <p:spPr>
          <a:xfrm flipV="1">
            <a:off x="7828777" y="3428969"/>
            <a:ext cx="412761" cy="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91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/>
      <p:bldP spid="34" grpId="0"/>
      <p:bldP spid="50" grpId="0"/>
      <p:bldP spid="56" grpId="0" animBg="1"/>
      <p:bldP spid="64" grpId="0" animBg="1"/>
      <p:bldP spid="68" grpId="0" animBg="1"/>
      <p:bldP spid="73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What is a Computation Graph?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Let us assume we want to compute the following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/>
                  <a:t>: </a:t>
                </a:r>
              </a:p>
              <a:p>
                <a:pPr lvl="1"/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/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blipFill>
                <a:blip r:embed="rId3"/>
                <a:stretch>
                  <a:fillRect l="-2991" r="-2991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ket 3">
            <a:extLst>
              <a:ext uri="{FF2B5EF4-FFF2-40B4-BE49-F238E27FC236}">
                <a16:creationId xmlns:a16="http://schemas.microsoft.com/office/drawing/2014/main" id="{15C4DC23-436B-F840-BFBA-7046135DCA95}"/>
              </a:ext>
            </a:extLst>
          </p:cNvPr>
          <p:cNvSpPr/>
          <p:nvPr/>
        </p:nvSpPr>
        <p:spPr>
          <a:xfrm rot="5400000">
            <a:off x="6521335" y="2793383"/>
            <a:ext cx="45719" cy="365166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/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blipFill>
                <a:blip r:embed="rId4"/>
                <a:stretch>
                  <a:fillRect l="-13636" r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ket 18">
            <a:extLst>
              <a:ext uri="{FF2B5EF4-FFF2-40B4-BE49-F238E27FC236}">
                <a16:creationId xmlns:a16="http://schemas.microsoft.com/office/drawing/2014/main" id="{A9BDCDEE-CFE0-4C41-BEC8-98B7FE3F985C}"/>
              </a:ext>
            </a:extLst>
          </p:cNvPr>
          <p:cNvSpPr/>
          <p:nvPr/>
        </p:nvSpPr>
        <p:spPr>
          <a:xfrm rot="5400000">
            <a:off x="6266248" y="2917341"/>
            <a:ext cx="45719" cy="875339"/>
          </a:xfrm>
          <a:prstGeom prst="rightBracke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B1FCD17B-34C3-EC40-BDA8-D5FE226033D2}"/>
              </a:ext>
            </a:extLst>
          </p:cNvPr>
          <p:cNvSpPr/>
          <p:nvPr/>
        </p:nvSpPr>
        <p:spPr>
          <a:xfrm rot="5400000">
            <a:off x="6168132" y="3202204"/>
            <a:ext cx="59365" cy="1057923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/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blipFill>
                <a:blip r:embed="rId5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/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blipFill>
                <a:blip r:embed="rId6"/>
                <a:stretch>
                  <a:fillRect l="-3704" r="-7407" b="-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/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blipFill>
                <a:blip r:embed="rId7"/>
                <a:stretch>
                  <a:fillRect l="-2679" r="-2679" b="-1034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/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blipFill>
                <a:blip r:embed="rId8"/>
                <a:stretch>
                  <a:fillRect l="-56250" r="-50000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Brace 32">
            <a:extLst>
              <a:ext uri="{FF2B5EF4-FFF2-40B4-BE49-F238E27FC236}">
                <a16:creationId xmlns:a16="http://schemas.microsoft.com/office/drawing/2014/main" id="{9D4973F5-B22A-AC4E-BBC3-7DEA3225F1E9}"/>
              </a:ext>
            </a:extLst>
          </p:cNvPr>
          <p:cNvSpPr/>
          <p:nvPr/>
        </p:nvSpPr>
        <p:spPr>
          <a:xfrm>
            <a:off x="7101444" y="2517569"/>
            <a:ext cx="308759" cy="160873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/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blipFill>
                <a:blip r:embed="rId9"/>
                <a:stretch>
                  <a:fillRect l="-9091" r="-5195" b="-3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1508167" y="4890262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1508167" y="5561218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203866" y="556121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3986525" y="4652756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ight Brace 56">
            <a:extLst>
              <a:ext uri="{FF2B5EF4-FFF2-40B4-BE49-F238E27FC236}">
                <a16:creationId xmlns:a16="http://schemas.microsoft.com/office/drawing/2014/main" id="{BCACD183-E7E9-8F42-B9B0-89B16AD2F870}"/>
              </a:ext>
            </a:extLst>
          </p:cNvPr>
          <p:cNvSpPr/>
          <p:nvPr/>
        </p:nvSpPr>
        <p:spPr>
          <a:xfrm>
            <a:off x="10032528" y="5127108"/>
            <a:ext cx="308759" cy="81836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3C40FDE-E3C7-7E4F-B359-0981B54B3B26}"/>
              </a:ext>
            </a:extLst>
          </p:cNvPr>
          <p:cNvSpPr txBox="1"/>
          <p:nvPr/>
        </p:nvSpPr>
        <p:spPr>
          <a:xfrm>
            <a:off x="10294289" y="5042100"/>
            <a:ext cx="1929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sz="2400" b="1" dirty="0"/>
              <a:t>Computation </a:t>
            </a:r>
            <a:br>
              <a:rPr lang="en-QA" sz="2400" b="1" dirty="0"/>
            </a:br>
            <a:r>
              <a:rPr lang="en-QA" sz="2400" b="1" dirty="0"/>
              <a:t>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6748528" y="555801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chemeClr val="bg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  <a:blipFill>
                <a:blip r:embed="rId17"/>
                <a:stretch>
                  <a:fillRect l="-16667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292680" y="557383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17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19" grpId="0" animBg="1"/>
      <p:bldP spid="20" grpId="0" animBg="1"/>
      <p:bldP spid="29" grpId="0"/>
      <p:bldP spid="30" grpId="0"/>
      <p:bldP spid="31" grpId="0"/>
      <p:bldP spid="32" grpId="0"/>
      <p:bldP spid="33" grpId="0" animBg="1"/>
      <p:bldP spid="34" grpId="0"/>
      <p:bldP spid="35" grpId="0" animBg="1"/>
      <p:bldP spid="42" grpId="0"/>
      <p:bldP spid="43" grpId="0"/>
      <p:bldP spid="44" grpId="0" animBg="1"/>
      <p:bldP spid="51" grpId="0"/>
      <p:bldP spid="52" grpId="0" animBg="1"/>
      <p:bldP spid="57" grpId="0" animBg="1"/>
      <p:bldP spid="5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  <a:endCxn id="56" idx="2"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blipFill>
                <a:blip r:embed="rId8"/>
                <a:stretch>
                  <a:fillRect l="-868" t="-1754" r="-151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2405C0-440F-464C-A649-9B7558B60735}"/>
                  </a:ext>
                </a:extLst>
              </p:cNvPr>
              <p:cNvSpPr txBox="1"/>
              <p:nvPr/>
            </p:nvSpPr>
            <p:spPr>
              <a:xfrm>
                <a:off x="2250521" y="5218214"/>
                <a:ext cx="50749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2405C0-440F-464C-A649-9B7558B60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18214"/>
                <a:ext cx="5074915" cy="461665"/>
              </a:xfrm>
              <a:prstGeom prst="rect">
                <a:avLst/>
              </a:prstGeom>
              <a:blipFill>
                <a:blip r:embed="rId9"/>
                <a:stretch>
                  <a:fillRect l="-2000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00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/>
      <p:bldP spid="34" grpId="0"/>
      <p:bldP spid="50" grpId="0"/>
      <p:bldP spid="56" grpId="0" animBg="1"/>
      <p:bldP spid="64" grpId="0" animBg="1"/>
      <p:bldP spid="20" grpId="0"/>
      <p:bldP spid="2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blipFill>
                <a:blip r:embed="rId8"/>
                <a:stretch>
                  <a:fillRect l="-868" t="-1754" r="-151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2ACDBE-E740-CA48-8D99-2680CA90E55E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AE58D1-8CA9-CF44-A18D-7E1C1AE89D5A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C6A6D0-6C10-784C-A478-123FBC059BD6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943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blipFill>
                <a:blip r:embed="rId8"/>
                <a:stretch>
                  <a:fillRect l="-868" t="-1754" r="-151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2ACDBE-E740-CA48-8D99-2680CA90E55E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AE58D1-8CA9-CF44-A18D-7E1C1AE89D5A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C6A6D0-6C10-784C-A478-123FBC059BD6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46D9D0-8041-6142-B93F-869A043E2782}"/>
                  </a:ext>
                </a:extLst>
              </p:cNvPr>
              <p:cNvSpPr/>
              <p:nvPr/>
            </p:nvSpPr>
            <p:spPr>
              <a:xfrm>
                <a:off x="2228089" y="5018307"/>
                <a:ext cx="2030877" cy="86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46D9D0-8041-6142-B93F-869A043E2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089" y="5018307"/>
                <a:ext cx="2030877" cy="861326"/>
              </a:xfrm>
              <a:prstGeom prst="rect">
                <a:avLst/>
              </a:prstGeom>
              <a:blipFill>
                <a:blip r:embed="rId9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1864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AA6FDD-B76D-BE4D-8EA0-66949B901A2B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6AC2A1-67CA-8744-BC38-ECC1E7391ABD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713BEF-C61C-484F-9967-EC9F2DA30F4B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C33397-6562-604D-A817-7777F8F73E39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9A8C0AD-EEDD-4145-9A47-184F23095BCC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763745-4D29-054F-9E01-F7DADE2DA221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F9FFED-2218-3244-A220-CDBB7EA8D10A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F9FFED-2218-3244-A220-CDBB7EA8D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blipFill>
                <a:blip r:embed="rId8"/>
                <a:stretch>
                  <a:fillRect l="-3247" t="-1754" r="-194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069D44-E0AA-654F-92F0-24E422C3A279}"/>
                  </a:ext>
                </a:extLst>
              </p:cNvPr>
              <p:cNvSpPr txBox="1"/>
              <p:nvPr/>
            </p:nvSpPr>
            <p:spPr>
              <a:xfrm>
                <a:off x="2250521" y="5218214"/>
                <a:ext cx="50502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069D44-E0AA-654F-92F0-24E422C3A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18214"/>
                <a:ext cx="5050229" cy="461665"/>
              </a:xfrm>
              <a:prstGeom prst="rect">
                <a:avLst/>
              </a:prstGeom>
              <a:blipFill>
                <a:blip r:embed="rId9"/>
                <a:stretch>
                  <a:fillRect l="-2005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0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blipFill>
                <a:blip r:embed="rId8"/>
                <a:stretch>
                  <a:fillRect l="-3247" t="-1754" r="-194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48E18F-5648-4C46-A579-AE526F69AB4D}"/>
                  </a:ext>
                </a:extLst>
              </p:cNvPr>
              <p:cNvSpPr/>
              <p:nvPr/>
            </p:nvSpPr>
            <p:spPr>
              <a:xfrm>
                <a:off x="3361309" y="4982395"/>
                <a:ext cx="3465564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48E18F-5648-4C46-A579-AE526F69A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309" y="4982395"/>
                <a:ext cx="3465564" cy="9221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EBC41D-85F3-D84A-909A-C59C419CADF6}"/>
                  </a:ext>
                </a:extLst>
              </p:cNvPr>
              <p:cNvSpPr/>
              <p:nvPr/>
            </p:nvSpPr>
            <p:spPr>
              <a:xfrm>
                <a:off x="6609270" y="4982395"/>
                <a:ext cx="4224362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EBC41D-85F3-D84A-909A-C59C419CA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270" y="4982395"/>
                <a:ext cx="4224362" cy="9221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1ED941-2E27-1B47-9D40-1A1675ED0D22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381F463-4FB7-9F43-BFDA-DCCDCA924C05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573535F-8FF1-6E4C-960C-807EC5202A0A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E23EE7-4D38-084C-9907-7BA936A899EF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A08DA5-0773-D048-8C87-53D3C26C0E1B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35EBC6-F427-2E48-A5E2-81CDFE45761B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85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blipFill>
                <a:blip r:embed="rId8"/>
                <a:stretch>
                  <a:fillRect l="-3247" t="-1754" r="-194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EDE28C-1BFE-D142-919F-1E4958F319FE}"/>
                  </a:ext>
                </a:extLst>
              </p:cNvPr>
              <p:cNvSpPr/>
              <p:nvPr/>
            </p:nvSpPr>
            <p:spPr>
              <a:xfrm>
                <a:off x="2220633" y="5210361"/>
                <a:ext cx="9947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EDE28C-1BFE-D142-919F-1E4958F31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33" y="5210361"/>
                <a:ext cx="994759" cy="461665"/>
              </a:xfrm>
              <a:prstGeom prst="rect">
                <a:avLst/>
              </a:prstGeom>
              <a:blipFill>
                <a:blip r:embed="rId9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1323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363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36363" cy="702308"/>
              </a:xfrm>
              <a:prstGeom prst="rect">
                <a:avLst/>
              </a:prstGeom>
              <a:blipFill>
                <a:blip r:embed="rId8"/>
                <a:stretch>
                  <a:fillRect l="-2392" t="-1754" r="-2392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BC206-E31B-F748-B08A-02BDBEFCAE12}"/>
              </a:ext>
            </a:extLst>
          </p:cNvPr>
          <p:cNvCxnSpPr>
            <a:cxnSpLocks/>
          </p:cNvCxnSpPr>
          <p:nvPr/>
        </p:nvCxnSpPr>
        <p:spPr>
          <a:xfrm>
            <a:off x="5093309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9E1B2-157E-FA4D-8E9D-31403A2ADE78}"/>
              </a:ext>
            </a:extLst>
          </p:cNvPr>
          <p:cNvCxnSpPr>
            <a:cxnSpLocks/>
          </p:cNvCxnSpPr>
          <p:nvPr/>
        </p:nvCxnSpPr>
        <p:spPr>
          <a:xfrm flipH="1">
            <a:off x="2630658" y="4164355"/>
            <a:ext cx="24626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921FE8-ECEA-4D40-B982-1D8BD4257DB6}"/>
              </a:ext>
            </a:extLst>
          </p:cNvPr>
          <p:cNvCxnSpPr>
            <a:cxnSpLocks/>
          </p:cNvCxnSpPr>
          <p:nvPr/>
        </p:nvCxnSpPr>
        <p:spPr>
          <a:xfrm>
            <a:off x="2630658" y="2911508"/>
            <a:ext cx="0" cy="12528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9EBA4-7369-974A-A04C-D64AAB788DA9}"/>
              </a:ext>
            </a:extLst>
          </p:cNvPr>
          <p:cNvCxnSpPr>
            <a:cxnSpLocks/>
          </p:cNvCxnSpPr>
          <p:nvPr/>
        </p:nvCxnSpPr>
        <p:spPr>
          <a:xfrm>
            <a:off x="2633063" y="2911507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9F8D9D9-0F81-E544-8B7C-CE7F656F0D9E}"/>
                  </a:ext>
                </a:extLst>
              </p:cNvPr>
              <p:cNvSpPr txBox="1"/>
              <p:nvPr/>
            </p:nvSpPr>
            <p:spPr>
              <a:xfrm>
                <a:off x="2250521" y="5218214"/>
                <a:ext cx="50693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9F8D9D9-0F81-E544-8B7C-CE7F656F0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18214"/>
                <a:ext cx="5069336" cy="461665"/>
              </a:xfrm>
              <a:prstGeom prst="rect">
                <a:avLst/>
              </a:prstGeom>
              <a:blipFill>
                <a:blip r:embed="rId9"/>
                <a:stretch>
                  <a:fillRect l="-2000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21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363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36363" cy="702308"/>
              </a:xfrm>
              <a:prstGeom prst="rect">
                <a:avLst/>
              </a:prstGeom>
              <a:blipFill>
                <a:blip r:embed="rId8"/>
                <a:stretch>
                  <a:fillRect l="-2392" t="-1754" r="-2392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BC206-E31B-F748-B08A-02BDBEFCAE12}"/>
              </a:ext>
            </a:extLst>
          </p:cNvPr>
          <p:cNvCxnSpPr>
            <a:cxnSpLocks/>
          </p:cNvCxnSpPr>
          <p:nvPr/>
        </p:nvCxnSpPr>
        <p:spPr>
          <a:xfrm>
            <a:off x="5093309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9E1B2-157E-FA4D-8E9D-31403A2ADE78}"/>
              </a:ext>
            </a:extLst>
          </p:cNvPr>
          <p:cNvCxnSpPr>
            <a:cxnSpLocks/>
          </p:cNvCxnSpPr>
          <p:nvPr/>
        </p:nvCxnSpPr>
        <p:spPr>
          <a:xfrm flipH="1">
            <a:off x="2630658" y="4164355"/>
            <a:ext cx="24626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921FE8-ECEA-4D40-B982-1D8BD4257DB6}"/>
              </a:ext>
            </a:extLst>
          </p:cNvPr>
          <p:cNvCxnSpPr>
            <a:cxnSpLocks/>
          </p:cNvCxnSpPr>
          <p:nvPr/>
        </p:nvCxnSpPr>
        <p:spPr>
          <a:xfrm>
            <a:off x="2630658" y="2911508"/>
            <a:ext cx="0" cy="12528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9EBA4-7369-974A-A04C-D64AAB788DA9}"/>
              </a:ext>
            </a:extLst>
          </p:cNvPr>
          <p:cNvCxnSpPr>
            <a:cxnSpLocks/>
          </p:cNvCxnSpPr>
          <p:nvPr/>
        </p:nvCxnSpPr>
        <p:spPr>
          <a:xfrm>
            <a:off x="2633063" y="2911507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F5652D-5763-AB43-9AB5-B1B10D4219E3}"/>
                  </a:ext>
                </a:extLst>
              </p:cNvPr>
              <p:cNvSpPr/>
              <p:nvPr/>
            </p:nvSpPr>
            <p:spPr>
              <a:xfrm>
                <a:off x="4098182" y="5015769"/>
                <a:ext cx="2279278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 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F5652D-5763-AB43-9AB5-B1B10D421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182" y="5015769"/>
                <a:ext cx="2279278" cy="794641"/>
              </a:xfrm>
              <a:prstGeom prst="rect">
                <a:avLst/>
              </a:prstGeom>
              <a:blipFill>
                <a:blip r:embed="rId9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B8BF525-158A-974D-99DF-F561A1DCD4CF}"/>
                  </a:ext>
                </a:extLst>
              </p:cNvPr>
              <p:cNvSpPr/>
              <p:nvPr/>
            </p:nvSpPr>
            <p:spPr>
              <a:xfrm>
                <a:off x="6275832" y="5217643"/>
                <a:ext cx="20372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 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B8BF525-158A-974D-99DF-F561A1DCD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832" y="5217643"/>
                <a:ext cx="2037224" cy="461665"/>
              </a:xfrm>
              <a:prstGeom prst="rect">
                <a:avLst/>
              </a:prstGeom>
              <a:blipFill>
                <a:blip r:embed="rId10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60D99A7-2A25-AD4A-960A-AD8B060A5316}"/>
                  </a:ext>
                </a:extLst>
              </p:cNvPr>
              <p:cNvSpPr/>
              <p:nvPr/>
            </p:nvSpPr>
            <p:spPr>
              <a:xfrm>
                <a:off x="8112627" y="5215134"/>
                <a:ext cx="15659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60D99A7-2A25-AD4A-960A-AD8B060A53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627" y="5215134"/>
                <a:ext cx="1565942" cy="461665"/>
              </a:xfrm>
              <a:prstGeom prst="rect">
                <a:avLst/>
              </a:prstGeom>
              <a:blipFill>
                <a:blip r:embed="rId11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69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73414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734146" cy="702244"/>
              </a:xfrm>
              <a:prstGeom prst="rect">
                <a:avLst/>
              </a:prstGeom>
              <a:blipFill>
                <a:blip r:embed="rId8"/>
                <a:stretch>
                  <a:fillRect l="-2304" t="-1754" r="-922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BC206-E31B-F748-B08A-02BDBEFCAE12}"/>
              </a:ext>
            </a:extLst>
          </p:cNvPr>
          <p:cNvCxnSpPr>
            <a:cxnSpLocks/>
          </p:cNvCxnSpPr>
          <p:nvPr/>
        </p:nvCxnSpPr>
        <p:spPr>
          <a:xfrm>
            <a:off x="5093309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9E1B2-157E-FA4D-8E9D-31403A2ADE78}"/>
              </a:ext>
            </a:extLst>
          </p:cNvPr>
          <p:cNvCxnSpPr>
            <a:cxnSpLocks/>
          </p:cNvCxnSpPr>
          <p:nvPr/>
        </p:nvCxnSpPr>
        <p:spPr>
          <a:xfrm flipH="1">
            <a:off x="2630658" y="4164355"/>
            <a:ext cx="24626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921FE8-ECEA-4D40-B982-1D8BD4257DB6}"/>
              </a:ext>
            </a:extLst>
          </p:cNvPr>
          <p:cNvCxnSpPr>
            <a:cxnSpLocks/>
          </p:cNvCxnSpPr>
          <p:nvPr/>
        </p:nvCxnSpPr>
        <p:spPr>
          <a:xfrm>
            <a:off x="2630658" y="2911508"/>
            <a:ext cx="0" cy="12528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9EBA4-7369-974A-A04C-D64AAB788DA9}"/>
              </a:ext>
            </a:extLst>
          </p:cNvPr>
          <p:cNvCxnSpPr>
            <a:cxnSpLocks/>
          </p:cNvCxnSpPr>
          <p:nvPr/>
        </p:nvCxnSpPr>
        <p:spPr>
          <a:xfrm>
            <a:off x="2633063" y="2911507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3994E0-2628-7A41-BE07-54BEF8CD803D}"/>
              </a:ext>
            </a:extLst>
          </p:cNvPr>
          <p:cNvCxnSpPr>
            <a:cxnSpLocks/>
          </p:cNvCxnSpPr>
          <p:nvPr/>
        </p:nvCxnSpPr>
        <p:spPr>
          <a:xfrm>
            <a:off x="2630715" y="3950170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233703E-431A-794A-8E88-5939CC7D3349}"/>
                  </a:ext>
                </a:extLst>
              </p:cNvPr>
              <p:cNvSpPr txBox="1"/>
              <p:nvPr/>
            </p:nvSpPr>
            <p:spPr>
              <a:xfrm>
                <a:off x="2250521" y="5218214"/>
                <a:ext cx="5132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233703E-431A-794A-8E88-5939CC7D3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18214"/>
                <a:ext cx="5132559" cy="461665"/>
              </a:xfrm>
              <a:prstGeom prst="rect">
                <a:avLst/>
              </a:prstGeom>
              <a:blipFill>
                <a:blip r:embed="rId9"/>
                <a:stretch>
                  <a:fillRect l="-1975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59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73414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734146" cy="702244"/>
              </a:xfrm>
              <a:prstGeom prst="rect">
                <a:avLst/>
              </a:prstGeom>
              <a:blipFill>
                <a:blip r:embed="rId8"/>
                <a:stretch>
                  <a:fillRect l="-2304" t="-1754" r="-922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BC206-E31B-F748-B08A-02BDBEFCAE12}"/>
              </a:ext>
            </a:extLst>
          </p:cNvPr>
          <p:cNvCxnSpPr>
            <a:cxnSpLocks/>
          </p:cNvCxnSpPr>
          <p:nvPr/>
        </p:nvCxnSpPr>
        <p:spPr>
          <a:xfrm>
            <a:off x="5093309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9E1B2-157E-FA4D-8E9D-31403A2ADE78}"/>
              </a:ext>
            </a:extLst>
          </p:cNvPr>
          <p:cNvCxnSpPr>
            <a:cxnSpLocks/>
          </p:cNvCxnSpPr>
          <p:nvPr/>
        </p:nvCxnSpPr>
        <p:spPr>
          <a:xfrm flipH="1">
            <a:off x="2630658" y="4164355"/>
            <a:ext cx="24626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921FE8-ECEA-4D40-B982-1D8BD4257DB6}"/>
              </a:ext>
            </a:extLst>
          </p:cNvPr>
          <p:cNvCxnSpPr>
            <a:cxnSpLocks/>
          </p:cNvCxnSpPr>
          <p:nvPr/>
        </p:nvCxnSpPr>
        <p:spPr>
          <a:xfrm>
            <a:off x="2630658" y="2911508"/>
            <a:ext cx="0" cy="12528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9EBA4-7369-974A-A04C-D64AAB788DA9}"/>
              </a:ext>
            </a:extLst>
          </p:cNvPr>
          <p:cNvCxnSpPr>
            <a:cxnSpLocks/>
          </p:cNvCxnSpPr>
          <p:nvPr/>
        </p:nvCxnSpPr>
        <p:spPr>
          <a:xfrm>
            <a:off x="2633063" y="2911507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3994E0-2628-7A41-BE07-54BEF8CD803D}"/>
              </a:ext>
            </a:extLst>
          </p:cNvPr>
          <p:cNvCxnSpPr>
            <a:cxnSpLocks/>
          </p:cNvCxnSpPr>
          <p:nvPr/>
        </p:nvCxnSpPr>
        <p:spPr>
          <a:xfrm>
            <a:off x="2630715" y="3950170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684028B-A75F-BE4B-AE9C-2F732DADBA3A}"/>
                  </a:ext>
                </a:extLst>
              </p:cNvPr>
              <p:cNvSpPr/>
              <p:nvPr/>
            </p:nvSpPr>
            <p:spPr>
              <a:xfrm>
                <a:off x="4168522" y="5015769"/>
                <a:ext cx="2333779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 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684028B-A75F-BE4B-AE9C-2F732DADBA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522" y="5015769"/>
                <a:ext cx="2333779" cy="794576"/>
              </a:xfrm>
              <a:prstGeom prst="rect">
                <a:avLst/>
              </a:prstGeom>
              <a:blipFill>
                <a:blip r:embed="rId9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06176C0-B655-D748-934A-C5143D65AB6B}"/>
                  </a:ext>
                </a:extLst>
              </p:cNvPr>
              <p:cNvSpPr/>
              <p:nvPr/>
            </p:nvSpPr>
            <p:spPr>
              <a:xfrm>
                <a:off x="6335256" y="5217470"/>
                <a:ext cx="18112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06176C0-B655-D748-934A-C5143D65A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256" y="5217470"/>
                <a:ext cx="1811201" cy="461665"/>
              </a:xfrm>
              <a:prstGeom prst="rect">
                <a:avLst/>
              </a:prstGeom>
              <a:blipFill>
                <a:blip r:embed="rId10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56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Forward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Let us assume we want to compute the following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/>
                  <a:t>: </a:t>
                </a:r>
              </a:p>
              <a:p>
                <a:pPr lvl="1"/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/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blipFill>
                <a:blip r:embed="rId3"/>
                <a:stretch>
                  <a:fillRect l="-2991" r="-2991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ket 3">
            <a:extLst>
              <a:ext uri="{FF2B5EF4-FFF2-40B4-BE49-F238E27FC236}">
                <a16:creationId xmlns:a16="http://schemas.microsoft.com/office/drawing/2014/main" id="{15C4DC23-436B-F840-BFBA-7046135DCA95}"/>
              </a:ext>
            </a:extLst>
          </p:cNvPr>
          <p:cNvSpPr/>
          <p:nvPr/>
        </p:nvSpPr>
        <p:spPr>
          <a:xfrm rot="5400000">
            <a:off x="6521335" y="2793383"/>
            <a:ext cx="45719" cy="365166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/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blipFill>
                <a:blip r:embed="rId4"/>
                <a:stretch>
                  <a:fillRect l="-13636" r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ket 18">
            <a:extLst>
              <a:ext uri="{FF2B5EF4-FFF2-40B4-BE49-F238E27FC236}">
                <a16:creationId xmlns:a16="http://schemas.microsoft.com/office/drawing/2014/main" id="{A9BDCDEE-CFE0-4C41-BEC8-98B7FE3F985C}"/>
              </a:ext>
            </a:extLst>
          </p:cNvPr>
          <p:cNvSpPr/>
          <p:nvPr/>
        </p:nvSpPr>
        <p:spPr>
          <a:xfrm rot="5400000">
            <a:off x="6266248" y="2917341"/>
            <a:ext cx="45719" cy="875339"/>
          </a:xfrm>
          <a:prstGeom prst="rightBracke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B1FCD17B-34C3-EC40-BDA8-D5FE226033D2}"/>
              </a:ext>
            </a:extLst>
          </p:cNvPr>
          <p:cNvSpPr/>
          <p:nvPr/>
        </p:nvSpPr>
        <p:spPr>
          <a:xfrm rot="5400000">
            <a:off x="6168132" y="3202204"/>
            <a:ext cx="59365" cy="1057923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/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blipFill>
                <a:blip r:embed="rId5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/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blipFill>
                <a:blip r:embed="rId6"/>
                <a:stretch>
                  <a:fillRect l="-3704" r="-7407" b="-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/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blipFill>
                <a:blip r:embed="rId7"/>
                <a:stretch>
                  <a:fillRect l="-2679" r="-2679" b="-1034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/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blipFill>
                <a:blip r:embed="rId8"/>
                <a:stretch>
                  <a:fillRect l="-56250" r="-50000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Brace 32">
            <a:extLst>
              <a:ext uri="{FF2B5EF4-FFF2-40B4-BE49-F238E27FC236}">
                <a16:creationId xmlns:a16="http://schemas.microsoft.com/office/drawing/2014/main" id="{9D4973F5-B22A-AC4E-BBC3-7DEA3225F1E9}"/>
              </a:ext>
            </a:extLst>
          </p:cNvPr>
          <p:cNvSpPr/>
          <p:nvPr/>
        </p:nvSpPr>
        <p:spPr>
          <a:xfrm>
            <a:off x="7101444" y="2517569"/>
            <a:ext cx="308759" cy="160873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/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blipFill>
                <a:blip r:embed="rId9"/>
                <a:stretch>
                  <a:fillRect l="-9091" r="-5195" b="-3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1508167" y="4890262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1508167" y="5561218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203866" y="556121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3986525" y="4652756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6748528" y="555801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chemeClr val="bg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  <a:blipFill>
                <a:blip r:embed="rId17"/>
                <a:stretch>
                  <a:fillRect l="-16667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292680" y="557383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>
            <a:extLst>
              <a:ext uri="{FF2B5EF4-FFF2-40B4-BE49-F238E27FC236}">
                <a16:creationId xmlns:a16="http://schemas.microsoft.com/office/drawing/2014/main" id="{1BBD2891-BDF6-FF42-BED3-79FD2F5E424E}"/>
              </a:ext>
            </a:extLst>
          </p:cNvPr>
          <p:cNvSpPr/>
          <p:nvPr/>
        </p:nvSpPr>
        <p:spPr>
          <a:xfrm>
            <a:off x="10032528" y="5127108"/>
            <a:ext cx="308759" cy="81836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3A1B47-63AA-094A-8B1A-DECC3401B432}"/>
              </a:ext>
            </a:extLst>
          </p:cNvPr>
          <p:cNvSpPr txBox="1"/>
          <p:nvPr/>
        </p:nvSpPr>
        <p:spPr>
          <a:xfrm>
            <a:off x="10294289" y="5042100"/>
            <a:ext cx="1929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sz="2400" b="1" dirty="0"/>
              <a:t>Computation </a:t>
            </a:r>
            <a:br>
              <a:rPr lang="en-QA" sz="2400" b="1" dirty="0"/>
            </a:br>
            <a:r>
              <a:rPr lang="en-QA" sz="2400" b="1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24565706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Next Monday’s Lecture…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Deep Learning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483152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Overview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3393810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Vectorization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1820552" y="3230880"/>
            <a:ext cx="4171816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4731210" y="3230880"/>
            <a:ext cx="1261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10267649" y="5202765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21840E5-B621-CA4A-BA36-9ACBEF075F5E}"/>
              </a:ext>
            </a:extLst>
          </p:cNvPr>
          <p:cNvSpPr/>
          <p:nvPr/>
        </p:nvSpPr>
        <p:spPr>
          <a:xfrm>
            <a:off x="9215126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Gradient Descent</a:t>
            </a:r>
            <a:endParaRPr lang="en-QA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91BA6D-AC1F-8A45-9B93-F0359065D1BF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5992368" y="3230880"/>
            <a:ext cx="4560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F956A5-983F-1A47-8514-6367281BC9F7}"/>
              </a:ext>
            </a:extLst>
          </p:cNvPr>
          <p:cNvSpPr/>
          <p:nvPr/>
        </p:nvSpPr>
        <p:spPr>
          <a:xfrm>
            <a:off x="6304468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Computation Graph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54C388-F6F0-C545-8D9C-7C0878B430CD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5992368" y="3230880"/>
            <a:ext cx="1649500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865DD0D-08A1-F74A-A196-B901685B40FD}"/>
              </a:ext>
            </a:extLst>
          </p:cNvPr>
          <p:cNvSpPr txBox="1"/>
          <p:nvPr/>
        </p:nvSpPr>
        <p:spPr>
          <a:xfrm>
            <a:off x="9811070" y="5915205"/>
            <a:ext cx="154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i="1" dirty="0">
                <a:solidFill>
                  <a:srgbClr val="FF0000"/>
                </a:solidFill>
              </a:rPr>
              <a:t>Continue…</a:t>
            </a:r>
          </a:p>
        </p:txBody>
      </p:sp>
    </p:spTree>
    <p:extLst>
      <p:ext uri="{BB962C8B-B14F-4D97-AF65-F5344CB8AC3E}">
        <p14:creationId xmlns:p14="http://schemas.microsoft.com/office/powerpoint/2010/main" val="372501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Forward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Let us assume we want to compute the following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/>
                  <a:t>: </a:t>
                </a:r>
              </a:p>
              <a:p>
                <a:pPr lvl="1"/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/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blipFill>
                <a:blip r:embed="rId3"/>
                <a:stretch>
                  <a:fillRect l="-2991" r="-2991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ket 3">
            <a:extLst>
              <a:ext uri="{FF2B5EF4-FFF2-40B4-BE49-F238E27FC236}">
                <a16:creationId xmlns:a16="http://schemas.microsoft.com/office/drawing/2014/main" id="{15C4DC23-436B-F840-BFBA-7046135DCA95}"/>
              </a:ext>
            </a:extLst>
          </p:cNvPr>
          <p:cNvSpPr/>
          <p:nvPr/>
        </p:nvSpPr>
        <p:spPr>
          <a:xfrm rot="5400000">
            <a:off x="6521335" y="2793383"/>
            <a:ext cx="45719" cy="365166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/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blipFill>
                <a:blip r:embed="rId4"/>
                <a:stretch>
                  <a:fillRect l="-13636" r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ket 18">
            <a:extLst>
              <a:ext uri="{FF2B5EF4-FFF2-40B4-BE49-F238E27FC236}">
                <a16:creationId xmlns:a16="http://schemas.microsoft.com/office/drawing/2014/main" id="{A9BDCDEE-CFE0-4C41-BEC8-98B7FE3F985C}"/>
              </a:ext>
            </a:extLst>
          </p:cNvPr>
          <p:cNvSpPr/>
          <p:nvPr/>
        </p:nvSpPr>
        <p:spPr>
          <a:xfrm rot="5400000">
            <a:off x="6266248" y="2917341"/>
            <a:ext cx="45719" cy="875339"/>
          </a:xfrm>
          <a:prstGeom prst="rightBracke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B1FCD17B-34C3-EC40-BDA8-D5FE226033D2}"/>
              </a:ext>
            </a:extLst>
          </p:cNvPr>
          <p:cNvSpPr/>
          <p:nvPr/>
        </p:nvSpPr>
        <p:spPr>
          <a:xfrm rot="5400000">
            <a:off x="6168132" y="3202204"/>
            <a:ext cx="59365" cy="1057923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/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blipFill>
                <a:blip r:embed="rId5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/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blipFill>
                <a:blip r:embed="rId6"/>
                <a:stretch>
                  <a:fillRect l="-3704" r="-7407" b="-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/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blipFill>
                <a:blip r:embed="rId7"/>
                <a:stretch>
                  <a:fillRect l="-2679" r="-2679" b="-1034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/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blipFill>
                <a:blip r:embed="rId8"/>
                <a:stretch>
                  <a:fillRect l="-56250" r="-50000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Brace 32">
            <a:extLst>
              <a:ext uri="{FF2B5EF4-FFF2-40B4-BE49-F238E27FC236}">
                <a16:creationId xmlns:a16="http://schemas.microsoft.com/office/drawing/2014/main" id="{9D4973F5-B22A-AC4E-BBC3-7DEA3225F1E9}"/>
              </a:ext>
            </a:extLst>
          </p:cNvPr>
          <p:cNvSpPr/>
          <p:nvPr/>
        </p:nvSpPr>
        <p:spPr>
          <a:xfrm>
            <a:off x="7101444" y="2517569"/>
            <a:ext cx="308759" cy="160873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/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blipFill>
                <a:blip r:embed="rId9"/>
                <a:stretch>
                  <a:fillRect l="-9091" r="-5195" b="-3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1508167" y="4890262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1508167" y="5561218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203866" y="556121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3986525" y="4652756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6748528" y="555801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chemeClr val="bg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  <a:blipFill>
                <a:blip r:embed="rId17"/>
                <a:stretch>
                  <a:fillRect l="-16667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292680" y="557383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>
            <a:extLst>
              <a:ext uri="{FF2B5EF4-FFF2-40B4-BE49-F238E27FC236}">
                <a16:creationId xmlns:a16="http://schemas.microsoft.com/office/drawing/2014/main" id="{1BBD2891-BDF6-FF42-BED3-79FD2F5E424E}"/>
              </a:ext>
            </a:extLst>
          </p:cNvPr>
          <p:cNvSpPr/>
          <p:nvPr/>
        </p:nvSpPr>
        <p:spPr>
          <a:xfrm>
            <a:off x="10032528" y="5127108"/>
            <a:ext cx="308759" cy="81836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3A1B47-63AA-094A-8B1A-DECC3401B432}"/>
              </a:ext>
            </a:extLst>
          </p:cNvPr>
          <p:cNvSpPr txBox="1"/>
          <p:nvPr/>
        </p:nvSpPr>
        <p:spPr>
          <a:xfrm>
            <a:off x="10294289" y="5042100"/>
            <a:ext cx="1929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sz="2400" b="1" dirty="0"/>
              <a:t>Computation </a:t>
            </a:r>
            <a:br>
              <a:rPr lang="en-QA" sz="2400" b="1" dirty="0"/>
            </a:br>
            <a:r>
              <a:rPr lang="en-QA" sz="2400" b="1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147932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Forward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Let us assume we want to compute the following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/>
                  <a:t>: </a:t>
                </a:r>
              </a:p>
              <a:p>
                <a:pPr lvl="1"/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/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blipFill>
                <a:blip r:embed="rId3"/>
                <a:stretch>
                  <a:fillRect l="-2991" r="-2991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ket 3">
            <a:extLst>
              <a:ext uri="{FF2B5EF4-FFF2-40B4-BE49-F238E27FC236}">
                <a16:creationId xmlns:a16="http://schemas.microsoft.com/office/drawing/2014/main" id="{15C4DC23-436B-F840-BFBA-7046135DCA95}"/>
              </a:ext>
            </a:extLst>
          </p:cNvPr>
          <p:cNvSpPr/>
          <p:nvPr/>
        </p:nvSpPr>
        <p:spPr>
          <a:xfrm rot="5400000">
            <a:off x="6521335" y="2793383"/>
            <a:ext cx="45719" cy="365166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/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blipFill>
                <a:blip r:embed="rId4"/>
                <a:stretch>
                  <a:fillRect l="-13636" r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ket 18">
            <a:extLst>
              <a:ext uri="{FF2B5EF4-FFF2-40B4-BE49-F238E27FC236}">
                <a16:creationId xmlns:a16="http://schemas.microsoft.com/office/drawing/2014/main" id="{A9BDCDEE-CFE0-4C41-BEC8-98B7FE3F985C}"/>
              </a:ext>
            </a:extLst>
          </p:cNvPr>
          <p:cNvSpPr/>
          <p:nvPr/>
        </p:nvSpPr>
        <p:spPr>
          <a:xfrm rot="5400000">
            <a:off x="6266248" y="2917341"/>
            <a:ext cx="45719" cy="875339"/>
          </a:xfrm>
          <a:prstGeom prst="rightBracke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B1FCD17B-34C3-EC40-BDA8-D5FE226033D2}"/>
              </a:ext>
            </a:extLst>
          </p:cNvPr>
          <p:cNvSpPr/>
          <p:nvPr/>
        </p:nvSpPr>
        <p:spPr>
          <a:xfrm rot="5400000">
            <a:off x="6168132" y="3202204"/>
            <a:ext cx="59365" cy="1057923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/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blipFill>
                <a:blip r:embed="rId5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/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blipFill>
                <a:blip r:embed="rId6"/>
                <a:stretch>
                  <a:fillRect l="-3704" r="-7407" b="-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/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blipFill>
                <a:blip r:embed="rId7"/>
                <a:stretch>
                  <a:fillRect l="-2679" r="-2679" b="-1034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/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blipFill>
                <a:blip r:embed="rId8"/>
                <a:stretch>
                  <a:fillRect l="-56250" r="-50000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Brace 32">
            <a:extLst>
              <a:ext uri="{FF2B5EF4-FFF2-40B4-BE49-F238E27FC236}">
                <a16:creationId xmlns:a16="http://schemas.microsoft.com/office/drawing/2014/main" id="{9D4973F5-B22A-AC4E-BBC3-7DEA3225F1E9}"/>
              </a:ext>
            </a:extLst>
          </p:cNvPr>
          <p:cNvSpPr/>
          <p:nvPr/>
        </p:nvSpPr>
        <p:spPr>
          <a:xfrm>
            <a:off x="7101444" y="2517569"/>
            <a:ext cx="308759" cy="160873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/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blipFill>
                <a:blip r:embed="rId9"/>
                <a:stretch>
                  <a:fillRect l="-9091" r="-5195" b="-3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1508167" y="4890262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1508167" y="5561218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203866" y="556121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3986525" y="4652756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6748528" y="555801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  <a:blipFill>
                <a:blip r:embed="rId17"/>
                <a:stretch>
                  <a:fillRect l="-16667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292680" y="557383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>
            <a:extLst>
              <a:ext uri="{FF2B5EF4-FFF2-40B4-BE49-F238E27FC236}">
                <a16:creationId xmlns:a16="http://schemas.microsoft.com/office/drawing/2014/main" id="{AAF6E147-A7F3-7643-A244-FA568CDB9FA2}"/>
              </a:ext>
            </a:extLst>
          </p:cNvPr>
          <p:cNvSpPr/>
          <p:nvPr/>
        </p:nvSpPr>
        <p:spPr>
          <a:xfrm>
            <a:off x="10032528" y="5127108"/>
            <a:ext cx="308759" cy="81836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D3348C-FB99-9F4E-992F-C13D4B42FFB6}"/>
              </a:ext>
            </a:extLst>
          </p:cNvPr>
          <p:cNvSpPr txBox="1"/>
          <p:nvPr/>
        </p:nvSpPr>
        <p:spPr>
          <a:xfrm>
            <a:off x="10294289" y="5042100"/>
            <a:ext cx="1929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sz="2400" b="1" dirty="0"/>
              <a:t>Computation </a:t>
            </a:r>
            <a:br>
              <a:rPr lang="en-QA" sz="2400" b="1" dirty="0"/>
            </a:br>
            <a:r>
              <a:rPr lang="en-QA" sz="2400" b="1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332628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Forward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Let us assume we want to compute the following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/>
                  <a:t>: </a:t>
                </a:r>
              </a:p>
              <a:p>
                <a:pPr lvl="1"/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/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blipFill>
                <a:blip r:embed="rId3"/>
                <a:stretch>
                  <a:fillRect l="-2991" r="-2991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ket 3">
            <a:extLst>
              <a:ext uri="{FF2B5EF4-FFF2-40B4-BE49-F238E27FC236}">
                <a16:creationId xmlns:a16="http://schemas.microsoft.com/office/drawing/2014/main" id="{15C4DC23-436B-F840-BFBA-7046135DCA95}"/>
              </a:ext>
            </a:extLst>
          </p:cNvPr>
          <p:cNvSpPr/>
          <p:nvPr/>
        </p:nvSpPr>
        <p:spPr>
          <a:xfrm rot="5400000">
            <a:off x="6521335" y="2793383"/>
            <a:ext cx="45719" cy="365166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/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blipFill>
                <a:blip r:embed="rId4"/>
                <a:stretch>
                  <a:fillRect l="-13636" r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ket 18">
            <a:extLst>
              <a:ext uri="{FF2B5EF4-FFF2-40B4-BE49-F238E27FC236}">
                <a16:creationId xmlns:a16="http://schemas.microsoft.com/office/drawing/2014/main" id="{A9BDCDEE-CFE0-4C41-BEC8-98B7FE3F985C}"/>
              </a:ext>
            </a:extLst>
          </p:cNvPr>
          <p:cNvSpPr/>
          <p:nvPr/>
        </p:nvSpPr>
        <p:spPr>
          <a:xfrm rot="5400000">
            <a:off x="6266248" y="2917341"/>
            <a:ext cx="45719" cy="875339"/>
          </a:xfrm>
          <a:prstGeom prst="rightBracke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B1FCD17B-34C3-EC40-BDA8-D5FE226033D2}"/>
              </a:ext>
            </a:extLst>
          </p:cNvPr>
          <p:cNvSpPr/>
          <p:nvPr/>
        </p:nvSpPr>
        <p:spPr>
          <a:xfrm rot="5400000">
            <a:off x="6168132" y="3202204"/>
            <a:ext cx="59365" cy="1057923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/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blipFill>
                <a:blip r:embed="rId5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/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blipFill>
                <a:blip r:embed="rId6"/>
                <a:stretch>
                  <a:fillRect l="-3704" r="-7407" b="-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/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blipFill>
                <a:blip r:embed="rId7"/>
                <a:stretch>
                  <a:fillRect l="-2679" r="-2679" b="-1034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/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blipFill>
                <a:blip r:embed="rId8"/>
                <a:stretch>
                  <a:fillRect l="-56250" r="-50000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Brace 32">
            <a:extLst>
              <a:ext uri="{FF2B5EF4-FFF2-40B4-BE49-F238E27FC236}">
                <a16:creationId xmlns:a16="http://schemas.microsoft.com/office/drawing/2014/main" id="{9D4973F5-B22A-AC4E-BBC3-7DEA3225F1E9}"/>
              </a:ext>
            </a:extLst>
          </p:cNvPr>
          <p:cNvSpPr/>
          <p:nvPr/>
        </p:nvSpPr>
        <p:spPr>
          <a:xfrm>
            <a:off x="7101444" y="2517569"/>
            <a:ext cx="308759" cy="160873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/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blipFill>
                <a:blip r:embed="rId9"/>
                <a:stretch>
                  <a:fillRect l="-9091" r="-5195" b="-3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1508167" y="4890262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1508167" y="5561218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203866" y="556121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3986525" y="4652756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6748528" y="555801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  <a:blipFill>
                <a:blip r:embed="rId17"/>
                <a:stretch>
                  <a:fillRect l="-16667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292680" y="557383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>
            <a:extLst>
              <a:ext uri="{FF2B5EF4-FFF2-40B4-BE49-F238E27FC236}">
                <a16:creationId xmlns:a16="http://schemas.microsoft.com/office/drawing/2014/main" id="{AAF6E147-A7F3-7643-A244-FA568CDB9FA2}"/>
              </a:ext>
            </a:extLst>
          </p:cNvPr>
          <p:cNvSpPr/>
          <p:nvPr/>
        </p:nvSpPr>
        <p:spPr>
          <a:xfrm>
            <a:off x="10032528" y="5127108"/>
            <a:ext cx="308759" cy="81836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D3348C-FB99-9F4E-992F-C13D4B42FFB6}"/>
              </a:ext>
            </a:extLst>
          </p:cNvPr>
          <p:cNvSpPr txBox="1"/>
          <p:nvPr/>
        </p:nvSpPr>
        <p:spPr>
          <a:xfrm>
            <a:off x="10294289" y="5042100"/>
            <a:ext cx="1929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sz="2400" b="1" dirty="0"/>
              <a:t>Computation </a:t>
            </a:r>
            <a:br>
              <a:rPr lang="en-QA" sz="2400" b="1" dirty="0"/>
            </a:br>
            <a:r>
              <a:rPr lang="en-QA" sz="2400" b="1" dirty="0"/>
              <a:t>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714F8E6-4A32-F743-BFEB-1D1C7836059C}"/>
                  </a:ext>
                </a:extLst>
              </p:cNvPr>
              <p:cNvSpPr/>
              <p:nvPr/>
            </p:nvSpPr>
            <p:spPr>
              <a:xfrm>
                <a:off x="2410692" y="6101545"/>
                <a:ext cx="7746182" cy="63688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QA" sz="2400" dirty="0">
                    <a:solidFill>
                      <a:schemeClr val="tx1"/>
                    </a:solidFill>
                  </a:rPr>
                  <a:t>Forward propagation allows computing </a:t>
                </a:r>
                <a14:m>
                  <m:oMath xmlns:m="http://schemas.openxmlformats.org/officeDocument/2006/math">
                    <m:r>
                      <a:rPr lang="en-QA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714F8E6-4A32-F743-BFEB-1D1C78360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692" y="6101545"/>
                <a:ext cx="7746182" cy="636880"/>
              </a:xfrm>
              <a:prstGeom prst="roundRect">
                <a:avLst/>
              </a:prstGeom>
              <a:blipFill>
                <a:blip r:embed="rId19"/>
                <a:stretch>
                  <a:fillRect b="-78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52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57462</TotalTime>
  <Words>3547</Words>
  <Application>Microsoft Macintosh PowerPoint</Application>
  <PresentationFormat>Widescreen</PresentationFormat>
  <Paragraphs>1023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Cambria Math</vt:lpstr>
      <vt:lpstr>Office Theme</vt:lpstr>
      <vt:lpstr>AI for Medicine </vt:lpstr>
      <vt:lpstr>Today…</vt:lpstr>
      <vt:lpstr>Outline</vt:lpstr>
      <vt:lpstr>The Flow of Computations in Neural Networks </vt:lpstr>
      <vt:lpstr>What is a Computation Graph?</vt:lpstr>
      <vt:lpstr>Forward Propagation</vt:lpstr>
      <vt:lpstr>Forward Propagation</vt:lpstr>
      <vt:lpstr>Forward Propagation</vt:lpstr>
      <vt:lpstr>Forward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Outline</vt:lpstr>
      <vt:lpstr>The Computation Graph of Logistic Regression</vt:lpstr>
      <vt:lpstr>Forward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Next Monday’s Lecture…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Mohammad Hammoud</cp:lastModifiedBy>
  <cp:revision>824</cp:revision>
  <dcterms:created xsi:type="dcterms:W3CDTF">2021-01-17T12:09:16Z</dcterms:created>
  <dcterms:modified xsi:type="dcterms:W3CDTF">2021-04-12T16:01:22Z</dcterms:modified>
</cp:coreProperties>
</file>